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75" r:id="rId3"/>
    <p:sldId id="287" r:id="rId4"/>
    <p:sldId id="292" r:id="rId5"/>
    <p:sldId id="288" r:id="rId6"/>
    <p:sldId id="289" r:id="rId7"/>
    <p:sldId id="290" r:id="rId8"/>
    <p:sldId id="293" r:id="rId9"/>
    <p:sldId id="294" r:id="rId10"/>
    <p:sldId id="259" r:id="rId11"/>
    <p:sldId id="260" r:id="rId12"/>
    <p:sldId id="276" r:id="rId13"/>
    <p:sldId id="277" r:id="rId14"/>
    <p:sldId id="261" r:id="rId15"/>
    <p:sldId id="273" r:id="rId16"/>
    <p:sldId id="266" r:id="rId17"/>
    <p:sldId id="267" r:id="rId18"/>
    <p:sldId id="286" r:id="rId19"/>
    <p:sldId id="284" r:id="rId20"/>
    <p:sldId id="279" r:id="rId21"/>
    <p:sldId id="278" r:id="rId22"/>
    <p:sldId id="280" r:id="rId23"/>
    <p:sldId id="281" r:id="rId24"/>
    <p:sldId id="282" r:id="rId25"/>
    <p:sldId id="283" r:id="rId26"/>
    <p:sldId id="29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5803"/>
    <a:srgbClr val="F5DE38"/>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57308C-9409-4B37-A271-73C2AD9AE5BE}" v="4" dt="2022-02-02T16:16:27.9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928E9A-947C-4D8E-9B83-D6CC267356BF}" type="datetimeFigureOut">
              <a:rPr lang="en-GB" smtClean="0"/>
              <a:t>02/02/2022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7F6DF4-31BE-4F35-8181-1A38D60EE214}" type="slidenum">
              <a:rPr lang="en-GB" smtClean="0"/>
              <a:t>‹#›</a:t>
            </a:fld>
            <a:endParaRPr lang="en-GB"/>
          </a:p>
        </p:txBody>
      </p:sp>
    </p:spTree>
    <p:extLst>
      <p:ext uri="{BB962C8B-B14F-4D97-AF65-F5344CB8AC3E}">
        <p14:creationId xmlns:p14="http://schemas.microsoft.com/office/powerpoint/2010/main" val="2592300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7F6DF4-31BE-4F35-8181-1A38D60EE214}" type="slidenum">
              <a:rPr lang="en-GB" smtClean="0"/>
              <a:t>15</a:t>
            </a:fld>
            <a:endParaRPr lang="en-GB"/>
          </a:p>
        </p:txBody>
      </p:sp>
    </p:spTree>
    <p:extLst>
      <p:ext uri="{BB962C8B-B14F-4D97-AF65-F5344CB8AC3E}">
        <p14:creationId xmlns:p14="http://schemas.microsoft.com/office/powerpoint/2010/main" val="1668114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7F6DF4-31BE-4F35-8181-1A38D60EE214}" type="slidenum">
              <a:rPr lang="en-GB" smtClean="0"/>
              <a:t>17</a:t>
            </a:fld>
            <a:endParaRPr lang="en-GB"/>
          </a:p>
        </p:txBody>
      </p:sp>
    </p:spTree>
    <p:extLst>
      <p:ext uri="{BB962C8B-B14F-4D97-AF65-F5344CB8AC3E}">
        <p14:creationId xmlns:p14="http://schemas.microsoft.com/office/powerpoint/2010/main" val="55339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7F6DF4-31BE-4F35-8181-1A38D60EE214}" type="slidenum">
              <a:rPr lang="en-GB" smtClean="0"/>
              <a:t>24</a:t>
            </a:fld>
            <a:endParaRPr lang="en-GB"/>
          </a:p>
        </p:txBody>
      </p:sp>
    </p:spTree>
    <p:extLst>
      <p:ext uri="{BB962C8B-B14F-4D97-AF65-F5344CB8AC3E}">
        <p14:creationId xmlns:p14="http://schemas.microsoft.com/office/powerpoint/2010/main" val="2970415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7F6DF4-31BE-4F35-8181-1A38D60EE214}" type="slidenum">
              <a:rPr lang="en-GB" smtClean="0"/>
              <a:t>25</a:t>
            </a:fld>
            <a:endParaRPr lang="en-GB"/>
          </a:p>
        </p:txBody>
      </p:sp>
    </p:spTree>
    <p:extLst>
      <p:ext uri="{BB962C8B-B14F-4D97-AF65-F5344CB8AC3E}">
        <p14:creationId xmlns:p14="http://schemas.microsoft.com/office/powerpoint/2010/main" val="297041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7F6DF4-31BE-4F35-8181-1A38D60EE214}" type="slidenum">
              <a:rPr lang="en-GB" smtClean="0"/>
              <a:t>26</a:t>
            </a:fld>
            <a:endParaRPr lang="en-GB"/>
          </a:p>
        </p:txBody>
      </p:sp>
    </p:spTree>
    <p:extLst>
      <p:ext uri="{BB962C8B-B14F-4D97-AF65-F5344CB8AC3E}">
        <p14:creationId xmlns:p14="http://schemas.microsoft.com/office/powerpoint/2010/main" val="2970415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203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461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40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834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57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561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316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580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244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015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734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172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w77zPAtVTuI"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451" y="5661248"/>
            <a:ext cx="9144000" cy="2119536"/>
          </a:xfrm>
        </p:spPr>
        <p:txBody>
          <a:bodyPr/>
          <a:lstStyle/>
          <a:p>
            <a:r>
              <a:rPr lang="en-GB" sz="2400" b="1" dirty="0">
                <a:solidFill>
                  <a:schemeClr val="bg1"/>
                </a:solidFill>
                <a:latin typeface="Tahoma" panose="020B0604030504040204" pitchFamily="34" charset="0"/>
              </a:rPr>
              <a:t>Stage 1: Parts of a plant</a:t>
            </a:r>
          </a:p>
          <a:p>
            <a:r>
              <a:rPr lang="en-GB" dirty="0">
                <a:solidFill>
                  <a:schemeClr val="bg1"/>
                </a:solidFill>
                <a:latin typeface="Tahoma" panose="020B0604030504040204" pitchFamily="34" charset="0"/>
              </a:rPr>
              <a:t> </a:t>
            </a:r>
          </a:p>
        </p:txBody>
      </p:sp>
      <p:sp>
        <p:nvSpPr>
          <p:cNvPr id="4" name="Title 3"/>
          <p:cNvSpPr>
            <a:spLocks noGrp="1"/>
          </p:cNvSpPr>
          <p:nvPr>
            <p:ph type="ctrTitle"/>
          </p:nvPr>
        </p:nvSpPr>
        <p:spPr/>
        <p:txBody>
          <a:bodyPr/>
          <a:lstStyle/>
          <a:p>
            <a:endParaRPr lang="en-GB"/>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0230" y="908720"/>
            <a:ext cx="6258265" cy="4737140"/>
          </a:xfrm>
          <a:prstGeom prst="rect">
            <a:avLst/>
          </a:prstGeom>
        </p:spPr>
      </p:pic>
    </p:spTree>
    <p:extLst>
      <p:ext uri="{BB962C8B-B14F-4D97-AF65-F5344CB8AC3E}">
        <p14:creationId xmlns:p14="http://schemas.microsoft.com/office/powerpoint/2010/main" val="3613342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74696" y="764704"/>
            <a:ext cx="8194608" cy="5616624"/>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611560" y="1346857"/>
            <a:ext cx="7920880" cy="2800767"/>
          </a:xfrm>
          <a:prstGeom prst="rect">
            <a:avLst/>
          </a:prstGeom>
          <a:noFill/>
          <a:ln>
            <a:noFill/>
          </a:ln>
        </p:spPr>
        <p:txBody>
          <a:bodyPr wrap="square" rtlCol="0">
            <a:spAutoFit/>
          </a:bodyPr>
          <a:lstStyle/>
          <a:p>
            <a:pPr algn="ctr"/>
            <a:r>
              <a:rPr lang="en-GB" sz="3600" b="1" dirty="0">
                <a:solidFill>
                  <a:srgbClr val="E85803"/>
                </a:solidFill>
                <a:latin typeface="Tahoma" panose="020B0604030504040204" pitchFamily="34" charset="0"/>
              </a:rPr>
              <a:t>Learning Objective:</a:t>
            </a:r>
          </a:p>
          <a:p>
            <a:pPr algn="ctr"/>
            <a:endParaRPr lang="en-GB" sz="3600" b="1" dirty="0">
              <a:solidFill>
                <a:srgbClr val="FF3399"/>
              </a:solidFill>
              <a:latin typeface="Tahoma" panose="020B0604030504040204" pitchFamily="34" charset="0"/>
            </a:endParaRPr>
          </a:p>
          <a:p>
            <a:pPr algn="ctr"/>
            <a:r>
              <a:rPr lang="en-GB" sz="2800" dirty="0">
                <a:latin typeface="Tahoma" panose="020B0604030504040204" pitchFamily="34" charset="0"/>
              </a:rPr>
              <a:t>To identify and describe the functions of different parts of flowering plants</a:t>
            </a:r>
          </a:p>
          <a:p>
            <a:pPr algn="ctr"/>
            <a:endParaRPr lang="en-GB" sz="2400" dirty="0">
              <a:solidFill>
                <a:srgbClr val="4F81BD"/>
              </a:solidFill>
              <a:latin typeface="Tahoma" panose="020B0604030504040204" pitchFamily="34" charset="0"/>
            </a:endParaRPr>
          </a:p>
          <a:p>
            <a:pPr algn="ctr"/>
            <a:endParaRPr lang="en-GB" sz="2400" dirty="0">
              <a:solidFill>
                <a:srgbClr val="4F81BD"/>
              </a:solidFill>
              <a:latin typeface="Tahoma" panose="020B0604030504040204" pitchFamily="34" charset="0"/>
            </a:endParaRP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83808" y="4013435"/>
            <a:ext cx="4144407" cy="275812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214035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81848" y="260648"/>
            <a:ext cx="8194608" cy="6192688"/>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909055" y="640792"/>
            <a:ext cx="7272808" cy="1569660"/>
          </a:xfrm>
          <a:prstGeom prst="rect">
            <a:avLst/>
          </a:prstGeom>
          <a:noFill/>
          <a:ln>
            <a:noFill/>
          </a:ln>
        </p:spPr>
        <p:txBody>
          <a:bodyPr wrap="square" rtlCol="0">
            <a:spAutoFit/>
          </a:bodyPr>
          <a:lstStyle/>
          <a:p>
            <a:pPr algn="ctr"/>
            <a:r>
              <a:rPr lang="en-GB" sz="3200" b="1" dirty="0">
                <a:solidFill>
                  <a:srgbClr val="E85803"/>
                </a:solidFill>
                <a:latin typeface="Tahoma" panose="020B0604030504040204" pitchFamily="34" charset="0"/>
              </a:rPr>
              <a:t>Warm up!</a:t>
            </a:r>
          </a:p>
          <a:p>
            <a:pPr algn="ctr"/>
            <a:endParaRPr lang="en-GB" sz="1000" dirty="0">
              <a:solidFill>
                <a:srgbClr val="4F81BD"/>
              </a:solidFill>
              <a:latin typeface="Tahoma" panose="020B0604030504040204" pitchFamily="34" charset="0"/>
            </a:endParaRPr>
          </a:p>
          <a:p>
            <a:pPr algn="ctr"/>
            <a:r>
              <a:rPr lang="en-GB" dirty="0">
                <a:latin typeface="Tahoma" panose="020B0604030504040204" pitchFamily="34" charset="0"/>
              </a:rPr>
              <a:t>Let’s see what you can remember about the parts of a plant from your Year 2 learning with a vertical relay!</a:t>
            </a:r>
          </a:p>
          <a:p>
            <a:pPr algn="ctr"/>
            <a:endParaRPr lang="en-GB" dirty="0">
              <a:solidFill>
                <a:srgbClr val="4F81BD"/>
              </a:solidFill>
              <a:latin typeface="Tahoma" panose="020B0604030504040204" pitchFamily="34" charset="0"/>
            </a:endParaRPr>
          </a:p>
        </p:txBody>
      </p:sp>
      <p:pic>
        <p:nvPicPr>
          <p:cNvPr id="1026"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1025" b="100000" l="20279" r="89861"/>
                    </a14:imgEffect>
                  </a14:imgLayer>
                </a14:imgProps>
              </a:ext>
              <a:ext uri="{28A0092B-C50C-407E-A947-70E740481C1C}">
                <a14:useLocalDpi xmlns:a14="http://schemas.microsoft.com/office/drawing/2010/main"/>
              </a:ext>
            </a:extLst>
          </a:blip>
          <a:srcRect/>
          <a:stretch>
            <a:fillRect/>
          </a:stretch>
        </p:blipFill>
        <p:spPr bwMode="auto">
          <a:xfrm>
            <a:off x="2166884" y="2080633"/>
            <a:ext cx="4824536" cy="4372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xplosion 2 1"/>
          <p:cNvSpPr/>
          <p:nvPr/>
        </p:nvSpPr>
        <p:spPr>
          <a:xfrm rot="2304004">
            <a:off x="5735889" y="1808820"/>
            <a:ext cx="3456384" cy="3096344"/>
          </a:xfrm>
          <a:prstGeom prst="irregularSeal2">
            <a:avLst/>
          </a:prstGeom>
          <a:solidFill>
            <a:srgbClr val="E858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6346846" y="2849160"/>
            <a:ext cx="1944216" cy="1015663"/>
          </a:xfrm>
          <a:prstGeom prst="rect">
            <a:avLst/>
          </a:prstGeom>
          <a:noFill/>
        </p:spPr>
        <p:txBody>
          <a:bodyPr wrap="square" rtlCol="0">
            <a:spAutoFit/>
          </a:bodyPr>
          <a:lstStyle/>
          <a:p>
            <a:pPr algn="ctr"/>
            <a:r>
              <a:rPr lang="en-GB" sz="2000" dirty="0">
                <a:solidFill>
                  <a:schemeClr val="bg1"/>
                </a:solidFill>
                <a:latin typeface="Tahoma" panose="020B0604030504040204" pitchFamily="34" charset="0"/>
              </a:rPr>
              <a:t>Bonus round!</a:t>
            </a:r>
          </a:p>
          <a:p>
            <a:pPr algn="ctr"/>
            <a:r>
              <a:rPr lang="en-GB" sz="2000" dirty="0">
                <a:solidFill>
                  <a:schemeClr val="bg1"/>
                </a:solidFill>
                <a:latin typeface="Tahoma" panose="020B0604030504040204" pitchFamily="34" charset="0"/>
              </a:rPr>
              <a:t>What do plants need to grow?</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200238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81848" y="260648"/>
            <a:ext cx="8194608" cy="6192688"/>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919323" y="476672"/>
            <a:ext cx="7272808" cy="1292662"/>
          </a:xfrm>
          <a:prstGeom prst="rect">
            <a:avLst/>
          </a:prstGeom>
          <a:noFill/>
          <a:ln>
            <a:noFill/>
          </a:ln>
        </p:spPr>
        <p:txBody>
          <a:bodyPr wrap="square" rtlCol="0">
            <a:spAutoFit/>
          </a:bodyPr>
          <a:lstStyle/>
          <a:p>
            <a:pPr algn="ctr"/>
            <a:r>
              <a:rPr lang="en-GB" sz="3200" b="1" dirty="0">
                <a:solidFill>
                  <a:srgbClr val="E85803"/>
                </a:solidFill>
                <a:latin typeface="Tahoma" panose="020B0604030504040204" pitchFamily="34" charset="0"/>
              </a:rPr>
              <a:t>Warm up!</a:t>
            </a:r>
          </a:p>
          <a:p>
            <a:pPr algn="ctr"/>
            <a:endParaRPr lang="en-GB" sz="1000" dirty="0">
              <a:solidFill>
                <a:srgbClr val="4F81BD"/>
              </a:solidFill>
              <a:latin typeface="Tahoma" panose="020B0604030504040204" pitchFamily="34" charset="0"/>
            </a:endParaRPr>
          </a:p>
          <a:p>
            <a:pPr algn="ctr"/>
            <a:r>
              <a:rPr lang="en-GB" dirty="0">
                <a:latin typeface="Tahoma" panose="020B0604030504040204" pitchFamily="34" charset="0"/>
              </a:rPr>
              <a:t>How many parts did you label correctly?</a:t>
            </a:r>
          </a:p>
          <a:p>
            <a:pPr algn="ctr"/>
            <a:endParaRPr lang="en-GB" dirty="0">
              <a:solidFill>
                <a:srgbClr val="4F81BD"/>
              </a:solidFill>
              <a:latin typeface="Tahoma" panose="020B0604030504040204" pitchFamily="34" charset="0"/>
            </a:endParaRPr>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76520" y="1772816"/>
            <a:ext cx="5005264"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692358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81848" y="332656"/>
            <a:ext cx="8194608" cy="5976664"/>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919323" y="476672"/>
            <a:ext cx="7272808" cy="2623795"/>
          </a:xfrm>
          <a:prstGeom prst="rect">
            <a:avLst/>
          </a:prstGeom>
          <a:noFill/>
          <a:ln>
            <a:noFill/>
          </a:ln>
        </p:spPr>
        <p:txBody>
          <a:bodyPr wrap="square" rtlCol="0">
            <a:spAutoFit/>
          </a:bodyPr>
          <a:lstStyle/>
          <a:p>
            <a:pPr algn="ctr"/>
            <a:r>
              <a:rPr lang="en-GB" sz="3200" b="1" dirty="0">
                <a:solidFill>
                  <a:srgbClr val="E85803"/>
                </a:solidFill>
                <a:latin typeface="Tahoma" panose="020B0604030504040204" pitchFamily="34" charset="0"/>
              </a:rPr>
              <a:t>What would you like to </a:t>
            </a:r>
          </a:p>
          <a:p>
            <a:pPr algn="ctr"/>
            <a:r>
              <a:rPr lang="en-GB" sz="3200" b="1" dirty="0">
                <a:solidFill>
                  <a:srgbClr val="E85803"/>
                </a:solidFill>
                <a:latin typeface="Tahoma" panose="020B0604030504040204" pitchFamily="34" charset="0"/>
              </a:rPr>
              <a:t>find out?</a:t>
            </a:r>
          </a:p>
          <a:p>
            <a:pPr algn="ctr"/>
            <a:endParaRPr lang="en-GB" sz="1050" dirty="0">
              <a:latin typeface="Tahoma" panose="020B0604030504040204" pitchFamily="34" charset="0"/>
            </a:endParaRPr>
          </a:p>
          <a:p>
            <a:pPr algn="ctr"/>
            <a:r>
              <a:rPr lang="en-GB" sz="2400" dirty="0">
                <a:latin typeface="Tahoma" panose="020B0604030504040204" pitchFamily="34" charset="0"/>
              </a:rPr>
              <a:t>On a post-it note, write down a question about plants that you would like to find out the answer to and stick it on the working wall.</a:t>
            </a:r>
          </a:p>
          <a:p>
            <a:pPr algn="ctr"/>
            <a:endParaRPr lang="en-GB" dirty="0">
              <a:solidFill>
                <a:srgbClr val="4F81BD"/>
              </a:solidFill>
              <a:latin typeface="Tahoma" panose="020B060403050404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9792" y="2852936"/>
            <a:ext cx="3838623" cy="343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683783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81848" y="404664"/>
            <a:ext cx="8194608" cy="5976664"/>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734628" y="614704"/>
            <a:ext cx="7632848" cy="1485022"/>
          </a:xfrm>
          <a:prstGeom prst="rect">
            <a:avLst/>
          </a:prstGeom>
          <a:noFill/>
          <a:ln>
            <a:noFill/>
          </a:ln>
        </p:spPr>
        <p:txBody>
          <a:bodyPr wrap="square" rtlCol="0">
            <a:spAutoFit/>
          </a:bodyPr>
          <a:lstStyle/>
          <a:p>
            <a:pPr algn="ctr"/>
            <a:r>
              <a:rPr lang="en-GB" sz="2400" b="1" dirty="0">
                <a:solidFill>
                  <a:srgbClr val="E85803"/>
                </a:solidFill>
                <a:latin typeface="Tahoma" panose="020B0604030504040204" pitchFamily="34" charset="0"/>
              </a:rPr>
              <a:t>Activity 1: Becoming a plant expert</a:t>
            </a:r>
          </a:p>
          <a:p>
            <a:pPr algn="ctr"/>
            <a:endParaRPr lang="en-GB" sz="1050" dirty="0">
              <a:solidFill>
                <a:srgbClr val="4F81BD"/>
              </a:solidFill>
              <a:latin typeface="Tahoma" panose="020B0604030504040204" pitchFamily="34" charset="0"/>
            </a:endParaRPr>
          </a:p>
          <a:p>
            <a:pPr algn="ctr"/>
            <a:endParaRPr lang="en-GB" sz="2000" dirty="0">
              <a:solidFill>
                <a:srgbClr val="4F81BD"/>
              </a:solidFill>
              <a:latin typeface="Tahoma" panose="020B0604030504040204" pitchFamily="34" charset="0"/>
            </a:endParaRPr>
          </a:p>
          <a:p>
            <a:pPr algn="ctr"/>
            <a:endParaRPr lang="en-GB" b="1" dirty="0">
              <a:solidFill>
                <a:schemeClr val="accent1"/>
              </a:solidFill>
              <a:latin typeface="Tahoma" panose="020B0604030504040204" pitchFamily="34" charset="0"/>
            </a:endParaRPr>
          </a:p>
          <a:p>
            <a:pPr algn="ctr"/>
            <a:endParaRPr lang="en-GB" dirty="0">
              <a:solidFill>
                <a:srgbClr val="4F81BD"/>
              </a:solidFill>
              <a:latin typeface="Tahoma" panose="020B0604030504040204" pitchFamily="34" charset="0"/>
            </a:endParaRPr>
          </a:p>
        </p:txBody>
      </p:sp>
      <p:pic>
        <p:nvPicPr>
          <p:cNvPr id="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434465">
            <a:off x="4934909" y="1938417"/>
            <a:ext cx="3990067" cy="27881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1101617">
            <a:off x="332193" y="2128345"/>
            <a:ext cx="4925952" cy="34612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p:cNvGrpSpPr/>
          <p:nvPr/>
        </p:nvGrpSpPr>
        <p:grpSpPr>
          <a:xfrm>
            <a:off x="481848" y="834537"/>
            <a:ext cx="8873583" cy="6048898"/>
            <a:chOff x="302869" y="728233"/>
            <a:chExt cx="8873583" cy="6048898"/>
          </a:xfrm>
        </p:grpSpPr>
        <p:sp>
          <p:nvSpPr>
            <p:cNvPr id="2" name="Explosion 2 1"/>
            <p:cNvSpPr/>
            <p:nvPr/>
          </p:nvSpPr>
          <p:spPr>
            <a:xfrm rot="760326">
              <a:off x="302869" y="728233"/>
              <a:ext cx="8873583" cy="6048898"/>
            </a:xfrm>
            <a:prstGeom prst="irregularSeal2">
              <a:avLst/>
            </a:prstGeom>
            <a:solidFill>
              <a:srgbClr val="E858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909113" y="2753545"/>
              <a:ext cx="5112568" cy="2308324"/>
            </a:xfrm>
            <a:prstGeom prst="rect">
              <a:avLst/>
            </a:prstGeom>
            <a:noFill/>
          </p:spPr>
          <p:txBody>
            <a:bodyPr wrap="square" rtlCol="0">
              <a:spAutoFit/>
            </a:bodyPr>
            <a:lstStyle/>
            <a:p>
              <a:pPr marL="285750" indent="-285750" algn="ctr">
                <a:lnSpc>
                  <a:spcPct val="150000"/>
                </a:lnSpc>
                <a:buFont typeface="Arial" panose="020B0604020202020204" pitchFamily="34" charset="0"/>
                <a:buChar char="•"/>
              </a:pPr>
              <a:r>
                <a:rPr lang="en-GB" sz="2400" dirty="0">
                  <a:solidFill>
                    <a:schemeClr val="bg1"/>
                  </a:solidFill>
                  <a:latin typeface="Tahoma" panose="020B0604030504040204" pitchFamily="34" charset="0"/>
                </a:rPr>
                <a:t>Read the information carefully</a:t>
              </a:r>
            </a:p>
            <a:p>
              <a:pPr marL="285750" indent="-285750" algn="ctr">
                <a:lnSpc>
                  <a:spcPct val="150000"/>
                </a:lnSpc>
                <a:buFont typeface="Arial" panose="020B0604020202020204" pitchFamily="34" charset="0"/>
                <a:buChar char="•"/>
              </a:pPr>
              <a:r>
                <a:rPr lang="en-GB" sz="2400" dirty="0">
                  <a:solidFill>
                    <a:schemeClr val="bg1"/>
                  </a:solidFill>
                  <a:latin typeface="Tahoma" panose="020B0604030504040204" pitchFamily="34" charset="0"/>
                </a:rPr>
                <a:t>Highlight key words and phrases</a:t>
              </a:r>
            </a:p>
            <a:p>
              <a:pPr marL="285750" indent="-285750" algn="ctr">
                <a:lnSpc>
                  <a:spcPct val="150000"/>
                </a:lnSpc>
                <a:buFont typeface="Arial" panose="020B0604020202020204" pitchFamily="34" charset="0"/>
                <a:buChar char="•"/>
              </a:pPr>
              <a:r>
                <a:rPr lang="en-GB" sz="2400" dirty="0">
                  <a:solidFill>
                    <a:schemeClr val="bg1"/>
                  </a:solidFill>
                  <a:latin typeface="Tahoma" panose="020B0604030504040204" pitchFamily="34" charset="0"/>
                </a:rPr>
                <a:t>Make notes on key points in your own words</a:t>
              </a:r>
            </a:p>
          </p:txBody>
        </p:sp>
      </p:gr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3147796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23528" y="260648"/>
            <a:ext cx="8496944" cy="6192688"/>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552561" y="262964"/>
            <a:ext cx="7992888" cy="4678204"/>
          </a:xfrm>
          <a:prstGeom prst="rect">
            <a:avLst/>
          </a:prstGeom>
          <a:noFill/>
          <a:ln>
            <a:noFill/>
          </a:ln>
        </p:spPr>
        <p:txBody>
          <a:bodyPr wrap="square" rtlCol="0">
            <a:spAutoFit/>
          </a:bodyPr>
          <a:lstStyle/>
          <a:p>
            <a:pPr algn="ctr"/>
            <a:endParaRPr lang="en-GB" b="1" dirty="0">
              <a:solidFill>
                <a:srgbClr val="FF0000"/>
              </a:solidFill>
              <a:latin typeface="Tahoma" panose="020B0604030504040204" pitchFamily="34" charset="0"/>
            </a:endParaRPr>
          </a:p>
          <a:p>
            <a:pPr algn="ctr"/>
            <a:r>
              <a:rPr lang="en-GB" sz="4000" b="1" dirty="0" err="1">
                <a:solidFill>
                  <a:srgbClr val="E85803"/>
                </a:solidFill>
                <a:latin typeface="Tahoma" panose="020B0604030504040204" pitchFamily="34" charset="0"/>
              </a:rPr>
              <a:t>Jigsawing</a:t>
            </a:r>
            <a:endParaRPr lang="en-GB" sz="4000" b="1" dirty="0">
              <a:solidFill>
                <a:srgbClr val="E85803"/>
              </a:solidFill>
              <a:latin typeface="Tahoma" panose="020B0604030504040204" pitchFamily="34" charset="0"/>
            </a:endParaRPr>
          </a:p>
          <a:p>
            <a:pPr algn="ctr"/>
            <a:endParaRPr lang="en-GB" sz="1600" b="1" dirty="0">
              <a:solidFill>
                <a:srgbClr val="FF3399"/>
              </a:solidFill>
              <a:latin typeface="Tahoma" panose="020B0604030504040204" pitchFamily="34" charset="0"/>
            </a:endParaRPr>
          </a:p>
          <a:p>
            <a:pPr algn="ctr"/>
            <a:r>
              <a:rPr lang="en-GB" sz="2000" b="1" dirty="0">
                <a:solidFill>
                  <a:srgbClr val="E85803"/>
                </a:solidFill>
                <a:latin typeface="Tahoma" panose="020B0604030504040204" pitchFamily="34" charset="0"/>
              </a:rPr>
              <a:t>Step 1: </a:t>
            </a:r>
            <a:r>
              <a:rPr lang="en-GB" sz="2000" dirty="0">
                <a:latin typeface="Tahoma" panose="020B0604030504040204" pitchFamily="34" charset="0"/>
              </a:rPr>
              <a:t>Share your research findings with the other members of your expert group. If you have read something that you do not understand, this is a good opportunity to ask your fellow experts for help.</a:t>
            </a:r>
          </a:p>
          <a:p>
            <a:pPr algn="ctr"/>
            <a:endParaRPr lang="en-GB" sz="2000" dirty="0">
              <a:solidFill>
                <a:schemeClr val="accent1"/>
              </a:solidFill>
              <a:latin typeface="Tahoma" panose="020B0604030504040204" pitchFamily="34" charset="0"/>
            </a:endParaRPr>
          </a:p>
          <a:p>
            <a:pPr algn="ctr"/>
            <a:r>
              <a:rPr lang="en-GB" sz="2000" b="1" dirty="0">
                <a:solidFill>
                  <a:srgbClr val="E85803"/>
                </a:solidFill>
                <a:latin typeface="Tahoma" panose="020B0604030504040204" pitchFamily="34" charset="0"/>
              </a:rPr>
              <a:t>Step 2: </a:t>
            </a:r>
            <a:r>
              <a:rPr lang="en-GB" sz="2000" dirty="0">
                <a:latin typeface="Tahoma" panose="020B0604030504040204" pitchFamily="34" charset="0"/>
              </a:rPr>
              <a:t>Go back to your original seats and use the expert knowledge you have gathered to teach the children on your tables about your area of expertise.</a:t>
            </a:r>
          </a:p>
          <a:p>
            <a:pPr algn="ctr"/>
            <a:r>
              <a:rPr lang="en-GB" sz="2000" dirty="0">
                <a:latin typeface="Tahoma" panose="020B0604030504040204" pitchFamily="34" charset="0"/>
              </a:rPr>
              <a:t>You have 5 minutes to present your research. Listen carefully to your friends and make notes on the information they have found.</a:t>
            </a:r>
          </a:p>
          <a:p>
            <a:pPr algn="ctr"/>
            <a:endParaRPr lang="en-GB" sz="2400" dirty="0">
              <a:solidFill>
                <a:schemeClr val="accent1"/>
              </a:solidFill>
              <a:latin typeface="Tahoma" panose="020B0604030504040204" pitchFamily="34" charset="0"/>
            </a:endParaRPr>
          </a:p>
        </p:txBody>
      </p:sp>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922320" y="4797152"/>
            <a:ext cx="3299359" cy="185785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890840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251520" y="332656"/>
            <a:ext cx="8640960" cy="6192688"/>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454786" y="620688"/>
            <a:ext cx="8194608" cy="4031873"/>
          </a:xfrm>
          <a:prstGeom prst="rect">
            <a:avLst/>
          </a:prstGeom>
          <a:noFill/>
          <a:ln>
            <a:noFill/>
          </a:ln>
        </p:spPr>
        <p:txBody>
          <a:bodyPr wrap="square" rtlCol="0">
            <a:spAutoFit/>
          </a:bodyPr>
          <a:lstStyle/>
          <a:p>
            <a:pPr algn="ctr"/>
            <a:r>
              <a:rPr lang="en-GB" sz="2800" b="1" dirty="0">
                <a:solidFill>
                  <a:srgbClr val="E85803"/>
                </a:solidFill>
                <a:latin typeface="Tahoma" panose="020B0604030504040204" pitchFamily="34" charset="0"/>
              </a:rPr>
              <a:t>Activity 2: Practical exploration</a:t>
            </a:r>
          </a:p>
          <a:p>
            <a:pPr algn="ctr"/>
            <a:endParaRPr lang="en-GB" sz="2400" b="1" dirty="0">
              <a:solidFill>
                <a:srgbClr val="FF0000"/>
              </a:solidFill>
              <a:latin typeface="Tahoma" panose="020B0604030504040204" pitchFamily="34" charset="0"/>
            </a:endParaRPr>
          </a:p>
          <a:p>
            <a:pPr algn="ctr"/>
            <a:r>
              <a:rPr lang="en-GB" sz="2400" dirty="0">
                <a:latin typeface="Tahoma" panose="020B0604030504040204" pitchFamily="34" charset="0"/>
              </a:rPr>
              <a:t>We are going to grow our own plants from seeds so we can see our plant learning coming to life in the classroom.</a:t>
            </a:r>
          </a:p>
          <a:p>
            <a:pPr algn="ctr"/>
            <a:r>
              <a:rPr lang="en-GB" sz="2400" dirty="0">
                <a:latin typeface="Tahoma" panose="020B0604030504040204" pitchFamily="34" charset="0"/>
              </a:rPr>
              <a:t>Seeds are little packages of life. Inside them is everything needed to make a new plant if they are given the right conditions.</a:t>
            </a:r>
          </a:p>
          <a:p>
            <a:pPr algn="ctr"/>
            <a:endParaRPr lang="en-GB" sz="2000" dirty="0">
              <a:solidFill>
                <a:srgbClr val="4F81BD"/>
              </a:solidFill>
              <a:latin typeface="Tahoma" panose="020B0604030504040204" pitchFamily="34" charset="0"/>
            </a:endParaRPr>
          </a:p>
          <a:p>
            <a:pPr algn="ctr"/>
            <a:endParaRPr lang="en-GB" sz="2000" dirty="0">
              <a:solidFill>
                <a:schemeClr val="accent1"/>
              </a:solidFill>
              <a:latin typeface="Tahoma" panose="020B0604030504040204" pitchFamily="34" charset="0"/>
            </a:endParaRPr>
          </a:p>
          <a:p>
            <a:pPr algn="ctr"/>
            <a:endParaRPr lang="en-GB" dirty="0">
              <a:solidFill>
                <a:srgbClr val="4F81BD"/>
              </a:solidFill>
              <a:latin typeface="Tahoma" panose="020B0604030504040204" pitchFamily="34" charset="0"/>
            </a:endParaRPr>
          </a:p>
          <a:p>
            <a:pPr algn="ctr"/>
            <a:endParaRPr lang="en-GB" dirty="0">
              <a:solidFill>
                <a:srgbClr val="4F81BD"/>
              </a:solidFill>
              <a:latin typeface="Tahoma" panose="020B0604030504040204" pitchFamily="34" charset="0"/>
            </a:endParaRPr>
          </a:p>
        </p:txBody>
      </p:sp>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915816" y="3429000"/>
            <a:ext cx="3090042" cy="350514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3137257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251520" y="116632"/>
            <a:ext cx="8476214" cy="6408712"/>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395536" y="404664"/>
            <a:ext cx="6840760" cy="5663089"/>
          </a:xfrm>
          <a:prstGeom prst="rect">
            <a:avLst/>
          </a:prstGeom>
          <a:noFill/>
          <a:ln>
            <a:noFill/>
          </a:ln>
        </p:spPr>
        <p:txBody>
          <a:bodyPr wrap="square" rtlCol="0">
            <a:spAutoFit/>
          </a:bodyPr>
          <a:lstStyle/>
          <a:p>
            <a:pPr algn="ctr"/>
            <a:r>
              <a:rPr lang="en-GB" sz="3600" b="1" dirty="0">
                <a:solidFill>
                  <a:srgbClr val="E85803"/>
                </a:solidFill>
                <a:latin typeface="Tahoma" panose="020B0604030504040204" pitchFamily="34" charset="0"/>
              </a:rPr>
              <a:t>How to grow bean plants:</a:t>
            </a:r>
          </a:p>
          <a:p>
            <a:pPr algn="ctr"/>
            <a:endParaRPr lang="en-GB" sz="2000" dirty="0">
              <a:solidFill>
                <a:srgbClr val="4F81BD"/>
              </a:solidFill>
              <a:latin typeface="Tahoma" panose="020B0604030504040204" pitchFamily="34" charset="0"/>
            </a:endParaRPr>
          </a:p>
          <a:p>
            <a:pPr marL="342900" indent="-342900">
              <a:buAutoNum type="arabicPeriod"/>
            </a:pPr>
            <a:r>
              <a:rPr lang="en-GB" dirty="0">
                <a:latin typeface="Tahoma" panose="020B0604030504040204" pitchFamily="34" charset="0"/>
              </a:rPr>
              <a:t>Soak the beans for 24 hours in water. This will help them to start growing faster.</a:t>
            </a:r>
          </a:p>
          <a:p>
            <a:pPr marL="342900" indent="-342900">
              <a:buAutoNum type="arabicPeriod"/>
            </a:pPr>
            <a:r>
              <a:rPr lang="en-GB" dirty="0">
                <a:latin typeface="Tahoma" panose="020B0604030504040204" pitchFamily="34" charset="0"/>
              </a:rPr>
              <a:t>Fold a paper towel to fit inside your jar without sticking out. </a:t>
            </a:r>
          </a:p>
          <a:p>
            <a:pPr marL="342900" indent="-342900">
              <a:buAutoNum type="arabicPeriod"/>
            </a:pPr>
            <a:r>
              <a:rPr lang="en-GB" dirty="0">
                <a:latin typeface="Tahoma" panose="020B0604030504040204" pitchFamily="34" charset="0"/>
              </a:rPr>
              <a:t>Scrunch up another paper towel and place in in the centre to hold the folded towel firmly in place against the side of the jar.</a:t>
            </a:r>
          </a:p>
          <a:p>
            <a:pPr marL="342900" indent="-342900">
              <a:buAutoNum type="arabicPeriod"/>
            </a:pPr>
            <a:r>
              <a:rPr lang="en-GB" dirty="0">
                <a:latin typeface="Tahoma" panose="020B0604030504040204" pitchFamily="34" charset="0"/>
              </a:rPr>
              <a:t>Moisten the towels evenly with water. Pour out any excess water that collects at the bottom of the cup. The towels should be moist, but not dripping wet.</a:t>
            </a:r>
          </a:p>
          <a:p>
            <a:pPr marL="342900" indent="-342900">
              <a:buAutoNum type="arabicPeriod"/>
            </a:pPr>
            <a:r>
              <a:rPr lang="en-GB" dirty="0">
                <a:latin typeface="Tahoma" panose="020B0604030504040204" pitchFamily="34" charset="0"/>
              </a:rPr>
              <a:t>Place the seeds between the paper towel lining and the inside of the jar. </a:t>
            </a:r>
          </a:p>
          <a:p>
            <a:pPr marL="342900" indent="-342900">
              <a:buAutoNum type="arabicPeriod"/>
            </a:pPr>
            <a:r>
              <a:rPr lang="en-GB" dirty="0">
                <a:latin typeface="Tahoma" panose="020B0604030504040204" pitchFamily="34" charset="0"/>
              </a:rPr>
              <a:t>Remember to spray your bean with a little water regularly and fill in your bean diary as it grows.</a:t>
            </a:r>
          </a:p>
          <a:p>
            <a:pPr marL="342900" indent="-342900">
              <a:buAutoNum type="arabicPeriod"/>
            </a:pPr>
            <a:r>
              <a:rPr lang="en-GB" dirty="0">
                <a:latin typeface="Tahoma" panose="020B0604030504040204" pitchFamily="34" charset="0"/>
              </a:rPr>
              <a:t>After about ten days, your bean seed should have grown a bigger stem and some leaves. It is now a little bean plant.</a:t>
            </a:r>
          </a:p>
          <a:p>
            <a:pPr marL="342900" indent="-342900">
              <a:buAutoNum type="arabicPeriod"/>
            </a:pPr>
            <a:r>
              <a:rPr lang="en-GB" dirty="0">
                <a:latin typeface="Tahoma" panose="020B0604030504040204" pitchFamily="34" charset="0"/>
              </a:rPr>
              <a:t>To make sure it keeps growing and stays healthy, carefully take it out of the jar and plant it in a large pot with some soil.</a:t>
            </a:r>
          </a:p>
        </p:txBody>
      </p:sp>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6846540" y="21880"/>
            <a:ext cx="2880320" cy="703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3904520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919323" y="764704"/>
            <a:ext cx="7397094" cy="5184576"/>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1153731" y="1412776"/>
            <a:ext cx="6840761" cy="2616101"/>
          </a:xfrm>
          <a:prstGeom prst="rect">
            <a:avLst/>
          </a:prstGeom>
          <a:noFill/>
          <a:ln>
            <a:noFill/>
          </a:ln>
        </p:spPr>
        <p:txBody>
          <a:bodyPr wrap="square" rtlCol="0">
            <a:spAutoFit/>
          </a:bodyPr>
          <a:lstStyle/>
          <a:p>
            <a:pPr algn="ctr"/>
            <a:r>
              <a:rPr lang="en-GB" sz="2800" b="1" dirty="0">
                <a:solidFill>
                  <a:srgbClr val="E85803"/>
                </a:solidFill>
                <a:latin typeface="Tahoma" panose="020B0604030504040204" pitchFamily="34" charset="0"/>
              </a:rPr>
              <a:t>Think about your Year 2 learning. Where would be the best place in the classroom for us to keep our plants so that they have all the things they need to grow?</a:t>
            </a:r>
          </a:p>
          <a:p>
            <a:pPr algn="ctr"/>
            <a:endParaRPr lang="en-GB" sz="2400" dirty="0">
              <a:solidFill>
                <a:srgbClr val="FF0000"/>
              </a:solidFill>
              <a:latin typeface="Tahoma" panose="020B0604030504040204" pitchFamily="34" charset="0"/>
            </a:endParaRPr>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27784" y="4003907"/>
            <a:ext cx="3657737" cy="244124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2707402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919323" y="764704"/>
            <a:ext cx="7397094" cy="5184576"/>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919323" y="1253791"/>
            <a:ext cx="7272808" cy="4647426"/>
          </a:xfrm>
          <a:prstGeom prst="rect">
            <a:avLst/>
          </a:prstGeom>
          <a:noFill/>
          <a:ln>
            <a:noFill/>
          </a:ln>
        </p:spPr>
        <p:txBody>
          <a:bodyPr wrap="square" rtlCol="0">
            <a:spAutoFit/>
          </a:bodyPr>
          <a:lstStyle/>
          <a:p>
            <a:pPr algn="ctr"/>
            <a:r>
              <a:rPr lang="en-GB" sz="2400" b="1" dirty="0">
                <a:solidFill>
                  <a:srgbClr val="E85803"/>
                </a:solidFill>
                <a:latin typeface="Tahoma" panose="020B0604030504040204" pitchFamily="34" charset="0"/>
              </a:rPr>
              <a:t>In order to grow healthy crops that we can use to make our lunchtime food product, we need to make sure that they have the following things:</a:t>
            </a:r>
          </a:p>
          <a:p>
            <a:pPr algn="ctr"/>
            <a:endParaRPr lang="en-GB" sz="2000" dirty="0">
              <a:latin typeface="Tahoma" panose="020B0604030504040204" pitchFamily="34" charset="0"/>
            </a:endParaRPr>
          </a:p>
          <a:p>
            <a:pPr marL="800100" lvl="1" indent="-342900">
              <a:lnSpc>
                <a:spcPct val="150000"/>
              </a:lnSpc>
              <a:buFont typeface="Arial" panose="020B0604020202020204" pitchFamily="34" charset="0"/>
              <a:buChar char="•"/>
            </a:pPr>
            <a:r>
              <a:rPr lang="en-GB" sz="2400" dirty="0">
                <a:latin typeface="Tahoma" panose="020B0604030504040204" pitchFamily="34" charset="0"/>
              </a:rPr>
              <a:t>Air</a:t>
            </a:r>
          </a:p>
          <a:p>
            <a:pPr marL="800100" lvl="1" indent="-342900">
              <a:lnSpc>
                <a:spcPct val="150000"/>
              </a:lnSpc>
              <a:buFont typeface="Arial" panose="020B0604020202020204" pitchFamily="34" charset="0"/>
              <a:buChar char="•"/>
            </a:pPr>
            <a:r>
              <a:rPr lang="en-GB" sz="2400" dirty="0">
                <a:latin typeface="Tahoma" panose="020B0604030504040204" pitchFamily="34" charset="0"/>
              </a:rPr>
              <a:t>Light</a:t>
            </a:r>
          </a:p>
          <a:p>
            <a:pPr marL="800100" lvl="1" indent="-342900">
              <a:lnSpc>
                <a:spcPct val="150000"/>
              </a:lnSpc>
              <a:buFont typeface="Arial" panose="020B0604020202020204" pitchFamily="34" charset="0"/>
              <a:buChar char="•"/>
            </a:pPr>
            <a:r>
              <a:rPr lang="en-GB" sz="2400" dirty="0">
                <a:latin typeface="Tahoma" panose="020B0604030504040204" pitchFamily="34" charset="0"/>
              </a:rPr>
              <a:t>Warmth</a:t>
            </a:r>
          </a:p>
          <a:p>
            <a:pPr marL="800100" lvl="1" indent="-342900">
              <a:lnSpc>
                <a:spcPct val="150000"/>
              </a:lnSpc>
              <a:buFont typeface="Arial" panose="020B0604020202020204" pitchFamily="34" charset="0"/>
              <a:buChar char="•"/>
            </a:pPr>
            <a:r>
              <a:rPr lang="en-GB" sz="2400" dirty="0">
                <a:latin typeface="Tahoma" panose="020B0604030504040204" pitchFamily="34" charset="0"/>
              </a:rPr>
              <a:t>Water</a:t>
            </a:r>
          </a:p>
          <a:p>
            <a:pPr marL="800100" lvl="1" indent="-342900">
              <a:lnSpc>
                <a:spcPct val="150000"/>
              </a:lnSpc>
              <a:buFont typeface="Arial" panose="020B0604020202020204" pitchFamily="34" charset="0"/>
              <a:buChar char="•"/>
            </a:pPr>
            <a:r>
              <a:rPr lang="en-GB" sz="2400" dirty="0">
                <a:latin typeface="Tahoma" panose="020B0604030504040204" pitchFamily="34" charset="0"/>
              </a:rPr>
              <a:t>Nutrients </a:t>
            </a:r>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11960" y="3185900"/>
            <a:ext cx="3632775" cy="230441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44741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81848" y="404664"/>
            <a:ext cx="8357366" cy="4896544"/>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919323" y="548680"/>
            <a:ext cx="7272808" cy="4893647"/>
          </a:xfrm>
          <a:prstGeom prst="rect">
            <a:avLst/>
          </a:prstGeom>
          <a:noFill/>
          <a:ln>
            <a:noFill/>
          </a:ln>
        </p:spPr>
        <p:txBody>
          <a:bodyPr wrap="square" rtlCol="0">
            <a:spAutoFit/>
          </a:bodyPr>
          <a:lstStyle/>
          <a:p>
            <a:pPr algn="ctr"/>
            <a:r>
              <a:rPr lang="en-GB" sz="4000" b="1" dirty="0">
                <a:solidFill>
                  <a:srgbClr val="E85803"/>
                </a:solidFill>
                <a:latin typeface="Tahoma" panose="020B0604030504040204" pitchFamily="34" charset="0"/>
              </a:rPr>
              <a:t>The Challenge!</a:t>
            </a:r>
          </a:p>
          <a:p>
            <a:pPr algn="ctr"/>
            <a:endParaRPr lang="en-GB" dirty="0">
              <a:latin typeface="Tahoma" panose="020B0604030504040204" pitchFamily="34" charset="0"/>
            </a:endParaRPr>
          </a:p>
          <a:p>
            <a:pPr algn="ctr"/>
            <a:r>
              <a:rPr lang="en-GB" sz="2000" dirty="0">
                <a:latin typeface="Tahoma" panose="020B0604030504040204" pitchFamily="34" charset="0"/>
              </a:rPr>
              <a:t>Year 3!</a:t>
            </a:r>
          </a:p>
          <a:p>
            <a:pPr algn="ctr"/>
            <a:r>
              <a:rPr lang="en-GB" sz="2000" dirty="0">
                <a:latin typeface="Tahoma" panose="020B0604030504040204" pitchFamily="34" charset="0"/>
              </a:rPr>
              <a:t>The children of the UK need your help!</a:t>
            </a:r>
          </a:p>
          <a:p>
            <a:pPr algn="ctr"/>
            <a:r>
              <a:rPr lang="en-GB" sz="2000" dirty="0">
                <a:latin typeface="Tahoma" panose="020B0604030504040204" pitchFamily="34" charset="0"/>
              </a:rPr>
              <a:t>Every day, they peer hopefully into their lunchboxes only to be greeted by the same old offerings: bland baguettes, tasteless toasties and yet another packet of stale sandwiches!</a:t>
            </a:r>
          </a:p>
          <a:p>
            <a:pPr algn="ctr"/>
            <a:r>
              <a:rPr lang="en-GB" sz="2000" dirty="0">
                <a:latin typeface="Tahoma" panose="020B0604030504040204" pitchFamily="34" charset="0"/>
              </a:rPr>
              <a:t>We are giving YOU the task of setting up your own farm shop business to grow your ingredients, design and make a brand new flavoured bread product and save the children of the UK from their lunchtime boredom.</a:t>
            </a:r>
          </a:p>
          <a:p>
            <a:pPr algn="ctr"/>
            <a:r>
              <a:rPr lang="en-GB" sz="2000" dirty="0">
                <a:latin typeface="Tahoma" panose="020B0604030504040204" pitchFamily="34" charset="0"/>
              </a:rPr>
              <a:t>Good luck! </a:t>
            </a:r>
          </a:p>
          <a:p>
            <a:pPr algn="ctr"/>
            <a:endParaRPr lang="en-GB" dirty="0">
              <a:solidFill>
                <a:schemeClr val="accent1"/>
              </a:solidFill>
              <a:latin typeface="Tahoma" panose="020B0604030504040204" pitchFamily="34" charset="0"/>
            </a:endParaRPr>
          </a:p>
          <a:p>
            <a:pPr algn="ctr"/>
            <a:endParaRPr lang="en-GB" dirty="0">
              <a:solidFill>
                <a:schemeClr val="accent1"/>
              </a:solidFill>
              <a:latin typeface="Tahoma" panose="020B0604030504040204" pitchFamily="34" charset="0"/>
            </a:endParaRPr>
          </a:p>
          <a:p>
            <a:endParaRPr lang="en-GB"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43808" y="4660834"/>
            <a:ext cx="3120892" cy="207080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3599062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81848" y="260648"/>
            <a:ext cx="8194608" cy="6336704"/>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912580" y="836712"/>
            <a:ext cx="7272808" cy="1508105"/>
          </a:xfrm>
          <a:prstGeom prst="rect">
            <a:avLst/>
          </a:prstGeom>
          <a:noFill/>
          <a:ln>
            <a:noFill/>
          </a:ln>
        </p:spPr>
        <p:txBody>
          <a:bodyPr wrap="square" rtlCol="0">
            <a:spAutoFit/>
          </a:bodyPr>
          <a:lstStyle/>
          <a:p>
            <a:pPr algn="ctr"/>
            <a:r>
              <a:rPr lang="en-GB" sz="3200" b="1" dirty="0">
                <a:solidFill>
                  <a:srgbClr val="E85803"/>
                </a:solidFill>
                <a:latin typeface="Tahoma" panose="020B0604030504040204" pitchFamily="34" charset="0"/>
              </a:rPr>
              <a:t>Vertical relay round 2</a:t>
            </a:r>
          </a:p>
          <a:p>
            <a:pPr algn="ctr"/>
            <a:r>
              <a:rPr lang="en-GB" sz="2000" dirty="0">
                <a:latin typeface="Tahoma" panose="020B0604030504040204" pitchFamily="34" charset="0"/>
              </a:rPr>
              <a:t>Let’s see what you have learnt about plants today with another vertical relay!</a:t>
            </a:r>
          </a:p>
          <a:p>
            <a:pPr algn="ctr"/>
            <a:endParaRPr lang="en-GB" sz="2000" dirty="0">
              <a:solidFill>
                <a:srgbClr val="4F81BD"/>
              </a:solidFill>
              <a:latin typeface="Tahoma" panose="020B0604030504040204" pitchFamily="34" charset="0"/>
            </a:endParaRPr>
          </a:p>
        </p:txBody>
      </p:sp>
      <p:pic>
        <p:nvPicPr>
          <p:cNvPr id="1026"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1025" b="100000" l="20279" r="89861"/>
                    </a14:imgEffect>
                  </a14:imgLayer>
                </a14:imgProps>
              </a:ext>
              <a:ext uri="{28A0092B-C50C-407E-A947-70E740481C1C}">
                <a14:useLocalDpi xmlns:a14="http://schemas.microsoft.com/office/drawing/2010/main"/>
              </a:ext>
            </a:extLst>
          </a:blip>
          <a:srcRect/>
          <a:stretch>
            <a:fillRect/>
          </a:stretch>
        </p:blipFill>
        <p:spPr bwMode="auto">
          <a:xfrm>
            <a:off x="2166884" y="2080633"/>
            <a:ext cx="4824536" cy="4372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346846" y="2849160"/>
            <a:ext cx="1944216" cy="1015663"/>
          </a:xfrm>
          <a:prstGeom prst="rect">
            <a:avLst/>
          </a:prstGeom>
          <a:noFill/>
        </p:spPr>
        <p:txBody>
          <a:bodyPr wrap="square" rtlCol="0">
            <a:spAutoFit/>
          </a:bodyPr>
          <a:lstStyle/>
          <a:p>
            <a:pPr algn="ctr"/>
            <a:r>
              <a:rPr lang="en-GB" sz="2000" dirty="0">
                <a:solidFill>
                  <a:schemeClr val="bg1"/>
                </a:solidFill>
                <a:latin typeface="Tahoma" panose="020B0604030504040204" pitchFamily="34" charset="0"/>
              </a:rPr>
              <a:t>Bonus round!</a:t>
            </a:r>
          </a:p>
          <a:p>
            <a:pPr algn="ctr"/>
            <a:r>
              <a:rPr lang="en-GB" sz="2000" dirty="0">
                <a:solidFill>
                  <a:schemeClr val="bg1"/>
                </a:solidFill>
                <a:latin typeface="Tahoma" panose="020B0604030504040204" pitchFamily="34" charset="0"/>
              </a:rPr>
              <a:t>What do plants need to grow?</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391023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269488" y="559206"/>
            <a:ext cx="8640960" cy="6192688"/>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454786" y="620688"/>
            <a:ext cx="8194608" cy="5139869"/>
          </a:xfrm>
          <a:prstGeom prst="rect">
            <a:avLst/>
          </a:prstGeom>
          <a:noFill/>
          <a:ln>
            <a:noFill/>
          </a:ln>
        </p:spPr>
        <p:txBody>
          <a:bodyPr wrap="square" rtlCol="0">
            <a:spAutoFit/>
          </a:bodyPr>
          <a:lstStyle/>
          <a:p>
            <a:pPr algn="ctr"/>
            <a:endParaRPr lang="en-GB" sz="3600" b="1" dirty="0">
              <a:solidFill>
                <a:srgbClr val="E85803"/>
              </a:solidFill>
              <a:latin typeface="Tahoma" panose="020B0604030504040204" pitchFamily="34" charset="0"/>
            </a:endParaRPr>
          </a:p>
          <a:p>
            <a:pPr algn="ctr"/>
            <a:r>
              <a:rPr lang="en-GB" sz="3600" b="1" dirty="0">
                <a:solidFill>
                  <a:srgbClr val="E85803"/>
                </a:solidFill>
                <a:latin typeface="Tahoma" panose="020B0604030504040204" pitchFamily="34" charset="0"/>
              </a:rPr>
              <a:t>Activity 3: Writing bean diaries</a:t>
            </a:r>
          </a:p>
          <a:p>
            <a:pPr algn="ctr"/>
            <a:r>
              <a:rPr lang="en-GB" sz="2000" dirty="0">
                <a:latin typeface="Tahoma" panose="020B0604030504040204" pitchFamily="34" charset="0"/>
              </a:rPr>
              <a:t>As your beans grow, complete your bean diary. At each observation point, observe your plant closely and draw a detailed, labelled diagram of what you can see. Then write some sentences to describe your observations.</a:t>
            </a:r>
          </a:p>
          <a:p>
            <a:pPr algn="ctr"/>
            <a:r>
              <a:rPr lang="en-GB" sz="2000" dirty="0">
                <a:latin typeface="Tahoma" panose="020B0604030504040204" pitchFamily="34" charset="0"/>
              </a:rPr>
              <a:t>Don’t forget to measure your plant’s height and record it in every diary entry.</a:t>
            </a:r>
          </a:p>
          <a:p>
            <a:pPr algn="ctr"/>
            <a:r>
              <a:rPr lang="en-GB" sz="2000" dirty="0">
                <a:latin typeface="Tahoma" panose="020B0604030504040204" pitchFamily="34" charset="0"/>
              </a:rPr>
              <a:t>Remember to give you plant a little spray of water regularly.</a:t>
            </a:r>
          </a:p>
          <a:p>
            <a:pPr algn="ctr"/>
            <a:endParaRPr lang="en-GB" sz="2000" dirty="0">
              <a:solidFill>
                <a:srgbClr val="4F81BD"/>
              </a:solidFill>
              <a:latin typeface="Tahoma" panose="020B0604030504040204" pitchFamily="34" charset="0"/>
            </a:endParaRPr>
          </a:p>
          <a:p>
            <a:pPr algn="ctr"/>
            <a:endParaRPr lang="en-GB" sz="2000" dirty="0">
              <a:solidFill>
                <a:srgbClr val="4F81BD"/>
              </a:solidFill>
              <a:latin typeface="Tahoma" panose="020B0604030504040204" pitchFamily="34" charset="0"/>
            </a:endParaRPr>
          </a:p>
          <a:p>
            <a:pPr algn="ctr"/>
            <a:endParaRPr lang="en-GB" sz="2000" dirty="0">
              <a:solidFill>
                <a:srgbClr val="4F81BD"/>
              </a:solidFill>
              <a:latin typeface="Tahoma" panose="020B0604030504040204" pitchFamily="34" charset="0"/>
            </a:endParaRPr>
          </a:p>
          <a:p>
            <a:pPr algn="ctr"/>
            <a:endParaRPr lang="en-GB" sz="2000" dirty="0">
              <a:solidFill>
                <a:schemeClr val="accent1"/>
              </a:solidFill>
              <a:latin typeface="Tahoma" panose="020B0604030504040204" pitchFamily="34" charset="0"/>
            </a:endParaRPr>
          </a:p>
          <a:p>
            <a:pPr algn="ctr"/>
            <a:endParaRPr lang="en-GB" dirty="0">
              <a:solidFill>
                <a:srgbClr val="4F81BD"/>
              </a:solidFill>
              <a:latin typeface="Tahoma" panose="020B0604030504040204" pitchFamily="34" charset="0"/>
            </a:endParaRPr>
          </a:p>
          <a:p>
            <a:pPr algn="ctr"/>
            <a:endParaRPr lang="en-GB" dirty="0">
              <a:solidFill>
                <a:srgbClr val="4F81BD"/>
              </a:solidFill>
              <a:latin typeface="Tahoma" panose="020B0604030504040204" pitchFamily="34" charset="0"/>
            </a:endParaRPr>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21360053">
            <a:off x="2776955" y="4183433"/>
            <a:ext cx="3128007" cy="2229046"/>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106763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683568" y="587821"/>
            <a:ext cx="7776864" cy="5616624"/>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472678" y="980728"/>
            <a:ext cx="8194608" cy="2246769"/>
          </a:xfrm>
          <a:prstGeom prst="rect">
            <a:avLst/>
          </a:prstGeom>
          <a:noFill/>
          <a:ln>
            <a:noFill/>
          </a:ln>
        </p:spPr>
        <p:txBody>
          <a:bodyPr wrap="square" rtlCol="0">
            <a:spAutoFit/>
          </a:bodyPr>
          <a:lstStyle/>
          <a:p>
            <a:pPr algn="ctr"/>
            <a:r>
              <a:rPr lang="en-GB" sz="4000" b="1" dirty="0">
                <a:solidFill>
                  <a:srgbClr val="E85803"/>
                </a:solidFill>
                <a:latin typeface="Tahoma" panose="020B0604030504040204" pitchFamily="34" charset="0"/>
              </a:rPr>
              <a:t>The lifecycle of a bean</a:t>
            </a:r>
          </a:p>
          <a:p>
            <a:pPr algn="ctr"/>
            <a:endParaRPr lang="en-GB" sz="2400" b="1" dirty="0">
              <a:solidFill>
                <a:srgbClr val="FF0000"/>
              </a:solidFill>
              <a:latin typeface="Tahoma" panose="020B0604030504040204" pitchFamily="34" charset="0"/>
            </a:endParaRPr>
          </a:p>
          <a:p>
            <a:pPr algn="ctr"/>
            <a:endParaRPr lang="en-GB" sz="2000" dirty="0">
              <a:solidFill>
                <a:srgbClr val="4F81BD"/>
              </a:solidFill>
              <a:latin typeface="Tahoma" panose="020B0604030504040204" pitchFamily="34" charset="0"/>
            </a:endParaRPr>
          </a:p>
          <a:p>
            <a:pPr algn="ctr"/>
            <a:endParaRPr lang="en-GB" sz="2000" dirty="0">
              <a:solidFill>
                <a:schemeClr val="accent1"/>
              </a:solidFill>
              <a:latin typeface="Tahoma" panose="020B0604030504040204" pitchFamily="34" charset="0"/>
            </a:endParaRPr>
          </a:p>
          <a:p>
            <a:pPr algn="ctr"/>
            <a:endParaRPr lang="en-GB" dirty="0">
              <a:solidFill>
                <a:srgbClr val="4F81BD"/>
              </a:solidFill>
              <a:latin typeface="Tahoma" panose="020B0604030504040204" pitchFamily="34" charset="0"/>
            </a:endParaRPr>
          </a:p>
          <a:p>
            <a:pPr algn="ctr"/>
            <a:endParaRPr lang="en-GB" dirty="0">
              <a:solidFill>
                <a:srgbClr val="4F81BD"/>
              </a:solidFill>
              <a:latin typeface="Tahoma" panose="020B0604030504040204" pitchFamily="34" charset="0"/>
            </a:endParaRPr>
          </a:p>
        </p:txBody>
      </p:sp>
      <p:sp>
        <p:nvSpPr>
          <p:cNvPr id="2" name="TextBox 1"/>
          <p:cNvSpPr txBox="1"/>
          <p:nvPr/>
        </p:nvSpPr>
        <p:spPr>
          <a:xfrm>
            <a:off x="3059832" y="2146533"/>
            <a:ext cx="5040560" cy="2862322"/>
          </a:xfrm>
          <a:prstGeom prst="rect">
            <a:avLst/>
          </a:prstGeom>
          <a:noFill/>
        </p:spPr>
        <p:txBody>
          <a:bodyPr wrap="square" rtlCol="0">
            <a:spAutoFit/>
          </a:bodyPr>
          <a:lstStyle/>
          <a:p>
            <a:pPr algn="ctr"/>
            <a:r>
              <a:rPr lang="en-GB" sz="2000" dirty="0">
                <a:latin typeface="Tahoma" panose="020B0604030504040204" pitchFamily="34" charset="0"/>
              </a:rPr>
              <a:t>Our beans, like all seeds, contain three parts: </a:t>
            </a:r>
            <a:r>
              <a:rPr lang="en-GB" sz="2000" b="1" dirty="0">
                <a:solidFill>
                  <a:srgbClr val="E85803"/>
                </a:solidFill>
                <a:latin typeface="Tahoma" panose="020B0604030504040204" pitchFamily="34" charset="0"/>
              </a:rPr>
              <a:t>a seed coat, an embryo, and food storage tissue</a:t>
            </a:r>
            <a:r>
              <a:rPr lang="en-GB" sz="2000" dirty="0">
                <a:latin typeface="Tahoma" panose="020B0604030504040204" pitchFamily="34" charset="0"/>
              </a:rPr>
              <a:t>. The seed coat, or outer hard covering, protects the baby plant (embryo) inside from freezing and drying out. We soaked our beans to soften the seed coat so that the bean could start absorbing the water it needs to start growing.</a:t>
            </a:r>
          </a:p>
        </p:txBody>
      </p:sp>
      <p:pic>
        <p:nvPicPr>
          <p:cNvPr id="1026"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5217" b="89814" l="9655" r="89885">
                        <a14:foregroundMark x1="63908" y1="17516" x2="63908" y2="17516"/>
                        <a14:backgroundMark x1="42989" y1="25714" x2="42989" y2="25714"/>
                        <a14:backgroundMark x1="61379" y1="44596" x2="61379" y2="44596"/>
                        <a14:backgroundMark x1="78621" y1="23602" x2="78621" y2="23602"/>
                        <a14:backgroundMark x1="62759" y1="27081" x2="62759" y2="27081"/>
                        <a14:backgroundMark x1="53793" y1="25093" x2="53793" y2="25093"/>
                        <a14:backgroundMark x1="45517" y1="30807" x2="45517" y2="30807"/>
                        <a14:backgroundMark x1="81149" y1="15776" x2="81149" y2="15776"/>
                      </a14:backgroundRemoval>
                    </a14:imgEffect>
                  </a14:imgLayer>
                </a14:imgProps>
              </a:ext>
              <a:ext uri="{28A0092B-C50C-407E-A947-70E740481C1C}">
                <a14:useLocalDpi xmlns:a14="http://schemas.microsoft.com/office/drawing/2010/main"/>
              </a:ext>
            </a:extLst>
          </a:blip>
          <a:srcRect/>
          <a:stretch/>
        </p:blipFill>
        <p:spPr bwMode="auto">
          <a:xfrm>
            <a:off x="-540568" y="2221705"/>
            <a:ext cx="4300570" cy="7965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2904037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251520" y="517365"/>
            <a:ext cx="8640960" cy="5760640"/>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474696" y="1253791"/>
            <a:ext cx="8194608" cy="2246769"/>
          </a:xfrm>
          <a:prstGeom prst="rect">
            <a:avLst/>
          </a:prstGeom>
          <a:noFill/>
          <a:ln>
            <a:noFill/>
          </a:ln>
        </p:spPr>
        <p:txBody>
          <a:bodyPr wrap="square" rtlCol="0">
            <a:spAutoFit/>
          </a:bodyPr>
          <a:lstStyle/>
          <a:p>
            <a:pPr algn="ctr"/>
            <a:r>
              <a:rPr lang="en-GB" sz="4000" b="1" dirty="0">
                <a:solidFill>
                  <a:srgbClr val="E85803"/>
                </a:solidFill>
                <a:latin typeface="Tahoma" panose="020B0604030504040204" pitchFamily="34" charset="0"/>
              </a:rPr>
              <a:t>The lifecycle of a bean</a:t>
            </a:r>
          </a:p>
          <a:p>
            <a:pPr algn="ctr"/>
            <a:endParaRPr lang="en-GB" sz="2400" b="1" dirty="0">
              <a:solidFill>
                <a:srgbClr val="E85803"/>
              </a:solidFill>
              <a:latin typeface="Tahoma" panose="020B0604030504040204" pitchFamily="34" charset="0"/>
            </a:endParaRPr>
          </a:p>
          <a:p>
            <a:pPr algn="ctr"/>
            <a:endParaRPr lang="en-GB" sz="2000" dirty="0">
              <a:solidFill>
                <a:srgbClr val="E85803"/>
              </a:solidFill>
              <a:latin typeface="Tahoma" panose="020B0604030504040204" pitchFamily="34" charset="0"/>
            </a:endParaRPr>
          </a:p>
          <a:p>
            <a:pPr algn="ctr"/>
            <a:endParaRPr lang="en-GB" sz="2000" dirty="0">
              <a:solidFill>
                <a:srgbClr val="E85803"/>
              </a:solidFill>
              <a:latin typeface="Tahoma" panose="020B0604030504040204" pitchFamily="34" charset="0"/>
            </a:endParaRPr>
          </a:p>
          <a:p>
            <a:pPr algn="ctr"/>
            <a:endParaRPr lang="en-GB" dirty="0">
              <a:solidFill>
                <a:srgbClr val="4F81BD"/>
              </a:solidFill>
              <a:latin typeface="Tahoma" panose="020B0604030504040204" pitchFamily="34" charset="0"/>
            </a:endParaRPr>
          </a:p>
          <a:p>
            <a:pPr algn="ctr"/>
            <a:endParaRPr lang="en-GB" dirty="0">
              <a:solidFill>
                <a:srgbClr val="4F81BD"/>
              </a:solidFill>
              <a:latin typeface="Tahoma" panose="020B0604030504040204" pitchFamily="34" charset="0"/>
            </a:endParaRPr>
          </a:p>
        </p:txBody>
      </p:sp>
      <p:sp>
        <p:nvSpPr>
          <p:cNvPr id="2" name="TextBox 1"/>
          <p:cNvSpPr txBox="1"/>
          <p:nvPr/>
        </p:nvSpPr>
        <p:spPr>
          <a:xfrm>
            <a:off x="5436096" y="2518466"/>
            <a:ext cx="2924136" cy="1938992"/>
          </a:xfrm>
          <a:prstGeom prst="rect">
            <a:avLst/>
          </a:prstGeom>
          <a:noFill/>
        </p:spPr>
        <p:txBody>
          <a:bodyPr wrap="square" rtlCol="0">
            <a:spAutoFit/>
          </a:bodyPr>
          <a:lstStyle/>
          <a:p>
            <a:pPr algn="ctr"/>
            <a:r>
              <a:rPr lang="en-GB" sz="2400" dirty="0">
                <a:latin typeface="Tahoma" panose="020B0604030504040204" pitchFamily="34" charset="0"/>
              </a:rPr>
              <a:t>Using the energy that was stored in the bean, the seed will first begin to grow small roots.</a:t>
            </a:r>
          </a:p>
        </p:txBody>
      </p:sp>
      <p:pic>
        <p:nvPicPr>
          <p:cNvPr id="2050"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0" b="89712" l="9779" r="89905">
                        <a14:foregroundMark x1="33438" y1="18930" x2="33438" y2="18930"/>
                        <a14:backgroundMark x1="34385" y1="4321" x2="34385" y2="4321"/>
                        <a14:backgroundMark x1="48580" y1="6790" x2="48580" y2="6790"/>
                        <a14:backgroundMark x1="60883" y1="12963" x2="60883" y2="12963"/>
                        <a14:backgroundMark x1="15457" y1="16872" x2="15457" y2="16872"/>
                        <a14:backgroundMark x1="21136" y1="6379" x2="21136" y2="6379"/>
                        <a14:backgroundMark x1="27760" y1="5967" x2="27760" y2="5967"/>
                        <a14:backgroundMark x1="38328" y1="7202" x2="38328" y2="7202"/>
                        <a14:backgroundMark x1="37382" y1="5144" x2="37382" y2="5144"/>
                        <a14:backgroundMark x1="44637" y1="2058" x2="44637" y2="2058"/>
                        <a14:backgroundMark x1="16404" y1="12140" x2="16404" y2="12140"/>
                        <a14:backgroundMark x1="59621" y1="8230" x2="59621" y2="8230"/>
                      </a14:backgroundRemoval>
                    </a14:imgEffect>
                  </a14:imgLayer>
                </a14:imgProps>
              </a:ext>
              <a:ext uri="{28A0092B-C50C-407E-A947-70E740481C1C}">
                <a14:useLocalDpi xmlns:a14="http://schemas.microsoft.com/office/drawing/2010/main"/>
              </a:ext>
            </a:extLst>
          </a:blip>
          <a:srcRect/>
          <a:stretch/>
        </p:blipFill>
        <p:spPr bwMode="auto">
          <a:xfrm>
            <a:off x="7260" y="2636912"/>
            <a:ext cx="4752528" cy="3641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a:off x="971600" y="3487962"/>
            <a:ext cx="4320480" cy="5171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275856" y="3487962"/>
            <a:ext cx="2016224" cy="15252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1286334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251520" y="517365"/>
            <a:ext cx="8640960" cy="5760640"/>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454786" y="1120525"/>
            <a:ext cx="8194608" cy="2246769"/>
          </a:xfrm>
          <a:prstGeom prst="rect">
            <a:avLst/>
          </a:prstGeom>
          <a:noFill/>
          <a:ln>
            <a:noFill/>
          </a:ln>
        </p:spPr>
        <p:txBody>
          <a:bodyPr wrap="square" rtlCol="0">
            <a:spAutoFit/>
          </a:bodyPr>
          <a:lstStyle/>
          <a:p>
            <a:pPr algn="ctr"/>
            <a:r>
              <a:rPr lang="en-GB" sz="4000" b="1" dirty="0">
                <a:solidFill>
                  <a:srgbClr val="E85803"/>
                </a:solidFill>
                <a:latin typeface="Tahoma" panose="020B0604030504040204" pitchFamily="34" charset="0"/>
              </a:rPr>
              <a:t>The lifecycle of a bean</a:t>
            </a:r>
          </a:p>
          <a:p>
            <a:pPr algn="ctr"/>
            <a:endParaRPr lang="en-GB" sz="2400" b="1" dirty="0">
              <a:solidFill>
                <a:srgbClr val="FF0000"/>
              </a:solidFill>
              <a:latin typeface="Tahoma" panose="020B0604030504040204" pitchFamily="34" charset="0"/>
            </a:endParaRPr>
          </a:p>
          <a:p>
            <a:pPr algn="ctr"/>
            <a:endParaRPr lang="en-GB" sz="2000" dirty="0">
              <a:solidFill>
                <a:srgbClr val="4F81BD"/>
              </a:solidFill>
              <a:latin typeface="Tahoma" panose="020B0604030504040204" pitchFamily="34" charset="0"/>
            </a:endParaRPr>
          </a:p>
          <a:p>
            <a:pPr algn="ctr"/>
            <a:endParaRPr lang="en-GB" sz="2000" dirty="0">
              <a:solidFill>
                <a:schemeClr val="accent1"/>
              </a:solidFill>
              <a:latin typeface="Tahoma" panose="020B0604030504040204" pitchFamily="34" charset="0"/>
            </a:endParaRPr>
          </a:p>
          <a:p>
            <a:pPr algn="ctr"/>
            <a:endParaRPr lang="en-GB" dirty="0">
              <a:solidFill>
                <a:srgbClr val="4F81BD"/>
              </a:solidFill>
              <a:latin typeface="Tahoma" panose="020B0604030504040204" pitchFamily="34" charset="0"/>
            </a:endParaRPr>
          </a:p>
          <a:p>
            <a:pPr algn="ctr"/>
            <a:endParaRPr lang="en-GB" dirty="0">
              <a:solidFill>
                <a:srgbClr val="4F81BD"/>
              </a:solidFill>
              <a:latin typeface="Tahoma" panose="020B0604030504040204" pitchFamily="34" charset="0"/>
            </a:endParaRPr>
          </a:p>
        </p:txBody>
      </p:sp>
      <p:sp>
        <p:nvSpPr>
          <p:cNvPr id="2" name="TextBox 1"/>
          <p:cNvSpPr txBox="1"/>
          <p:nvPr/>
        </p:nvSpPr>
        <p:spPr>
          <a:xfrm>
            <a:off x="5598740" y="2564904"/>
            <a:ext cx="2924136" cy="3108543"/>
          </a:xfrm>
          <a:prstGeom prst="rect">
            <a:avLst/>
          </a:prstGeom>
          <a:noFill/>
        </p:spPr>
        <p:txBody>
          <a:bodyPr wrap="square" rtlCol="0">
            <a:spAutoFit/>
          </a:bodyPr>
          <a:lstStyle/>
          <a:p>
            <a:pPr algn="ctr"/>
            <a:r>
              <a:rPr lang="en-GB" sz="2800" dirty="0">
                <a:latin typeface="Tahoma" panose="020B0604030504040204" pitchFamily="34" charset="0"/>
              </a:rPr>
              <a:t>Then a tiny shoot (stem) will begin to grow towards the light. This is called </a:t>
            </a:r>
            <a:r>
              <a:rPr lang="en-GB" sz="2800" b="1" dirty="0">
                <a:solidFill>
                  <a:srgbClr val="E85803"/>
                </a:solidFill>
                <a:latin typeface="Tahoma" panose="020B0604030504040204" pitchFamily="34" charset="0"/>
              </a:rPr>
              <a:t>germination.</a:t>
            </a:r>
          </a:p>
        </p:txBody>
      </p:sp>
      <p:pic>
        <p:nvPicPr>
          <p:cNvPr id="1026"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19789" b="100000" l="6274" r="92958">
                        <a14:backgroundMark x1="19078" y1="75579" x2="19078" y2="75579"/>
                        <a14:backgroundMark x1="72215" y1="75368" x2="72215" y2="75368"/>
                        <a14:backgroundMark x1="21895" y1="57895" x2="21895" y2="57895"/>
                        <a14:backgroundMark x1="50576" y1="71368" x2="50576" y2="71368"/>
                      </a14:backgroundRemoval>
                    </a14:imgEffect>
                  </a14:imgLayer>
                </a14:imgProps>
              </a:ext>
              <a:ext uri="{28A0092B-C50C-407E-A947-70E740481C1C}">
                <a14:useLocalDpi xmlns:a14="http://schemas.microsoft.com/office/drawing/2010/main"/>
              </a:ext>
            </a:extLst>
          </a:blip>
          <a:srcRect/>
          <a:stretch/>
        </p:blipFill>
        <p:spPr bwMode="auto">
          <a:xfrm>
            <a:off x="322062" y="1629275"/>
            <a:ext cx="4780952" cy="290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H="1" flipV="1">
            <a:off x="1547664" y="3284985"/>
            <a:ext cx="4392488" cy="93610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flipV="1">
            <a:off x="3779912" y="3083481"/>
            <a:ext cx="2160240" cy="113760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3916491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251520" y="517365"/>
            <a:ext cx="8640960" cy="5760640"/>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474696" y="980728"/>
            <a:ext cx="8194608" cy="2246769"/>
          </a:xfrm>
          <a:prstGeom prst="rect">
            <a:avLst/>
          </a:prstGeom>
          <a:noFill/>
          <a:ln>
            <a:noFill/>
          </a:ln>
        </p:spPr>
        <p:txBody>
          <a:bodyPr wrap="square" rtlCol="0">
            <a:spAutoFit/>
          </a:bodyPr>
          <a:lstStyle/>
          <a:p>
            <a:pPr algn="ctr"/>
            <a:r>
              <a:rPr lang="en-GB" sz="4000" b="1" dirty="0">
                <a:solidFill>
                  <a:srgbClr val="E85803"/>
                </a:solidFill>
                <a:latin typeface="Tahoma" panose="020B0604030504040204" pitchFamily="34" charset="0"/>
              </a:rPr>
              <a:t>The lifecycle of a bean</a:t>
            </a:r>
          </a:p>
          <a:p>
            <a:pPr algn="ctr"/>
            <a:endParaRPr lang="en-GB" sz="2400" b="1" dirty="0">
              <a:solidFill>
                <a:srgbClr val="FF0000"/>
              </a:solidFill>
              <a:latin typeface="Tahoma" panose="020B0604030504040204" pitchFamily="34" charset="0"/>
            </a:endParaRPr>
          </a:p>
          <a:p>
            <a:pPr algn="ctr"/>
            <a:endParaRPr lang="en-GB" sz="2000" dirty="0">
              <a:solidFill>
                <a:srgbClr val="4F81BD"/>
              </a:solidFill>
              <a:latin typeface="Tahoma" panose="020B0604030504040204" pitchFamily="34" charset="0"/>
            </a:endParaRPr>
          </a:p>
          <a:p>
            <a:pPr algn="ctr"/>
            <a:endParaRPr lang="en-GB" sz="2000" dirty="0">
              <a:solidFill>
                <a:schemeClr val="accent1"/>
              </a:solidFill>
              <a:latin typeface="Tahoma" panose="020B0604030504040204" pitchFamily="34" charset="0"/>
            </a:endParaRPr>
          </a:p>
          <a:p>
            <a:pPr algn="ctr"/>
            <a:endParaRPr lang="en-GB" dirty="0">
              <a:solidFill>
                <a:srgbClr val="4F81BD"/>
              </a:solidFill>
              <a:latin typeface="Tahoma" panose="020B0604030504040204" pitchFamily="34" charset="0"/>
            </a:endParaRPr>
          </a:p>
          <a:p>
            <a:pPr algn="ctr"/>
            <a:endParaRPr lang="en-GB" dirty="0">
              <a:solidFill>
                <a:srgbClr val="4F81BD"/>
              </a:solidFill>
              <a:latin typeface="Tahoma" panose="020B0604030504040204" pitchFamily="34" charset="0"/>
            </a:endParaRPr>
          </a:p>
        </p:txBody>
      </p:sp>
      <p:sp>
        <p:nvSpPr>
          <p:cNvPr id="2" name="TextBox 1"/>
          <p:cNvSpPr txBox="1"/>
          <p:nvPr/>
        </p:nvSpPr>
        <p:spPr>
          <a:xfrm>
            <a:off x="5283058" y="2565439"/>
            <a:ext cx="3168352" cy="3046988"/>
          </a:xfrm>
          <a:prstGeom prst="rect">
            <a:avLst/>
          </a:prstGeom>
          <a:noFill/>
        </p:spPr>
        <p:txBody>
          <a:bodyPr wrap="square" rtlCol="0">
            <a:spAutoFit/>
          </a:bodyPr>
          <a:lstStyle/>
          <a:p>
            <a:pPr algn="ctr"/>
            <a:r>
              <a:rPr lang="en-GB" sz="2400" dirty="0">
                <a:latin typeface="Tahoma" panose="020B0604030504040204" pitchFamily="34" charset="0"/>
              </a:rPr>
              <a:t>Soon, the first leaves will begin to form. Through the process of </a:t>
            </a:r>
            <a:r>
              <a:rPr lang="en-GB" sz="2400" dirty="0">
                <a:solidFill>
                  <a:srgbClr val="E85803"/>
                </a:solidFill>
                <a:latin typeface="Tahoma" panose="020B0604030504040204" pitchFamily="34" charset="0"/>
              </a:rPr>
              <a:t>photosynthesis</a:t>
            </a:r>
            <a:r>
              <a:rPr lang="en-GB" sz="2400" dirty="0">
                <a:latin typeface="Tahoma" panose="020B0604030504040204" pitchFamily="34" charset="0"/>
              </a:rPr>
              <a:t>, the bean will begin to make its own food in the leaves using energy from the sun</a:t>
            </a:r>
            <a:r>
              <a:rPr lang="en-GB" sz="2400" dirty="0">
                <a:solidFill>
                  <a:schemeClr val="accent1"/>
                </a:solidFill>
                <a:latin typeface="Tahoma" panose="020B0604030504040204" pitchFamily="34" charset="0"/>
              </a:rPr>
              <a:t>.</a:t>
            </a:r>
            <a:endParaRPr lang="en-GB" sz="2400" dirty="0">
              <a:solidFill>
                <a:srgbClr val="FF3399"/>
              </a:solidFill>
              <a:latin typeface="Tahoma" panose="020B0604030504040204" pitchFamily="34" charset="0"/>
            </a:endParaRPr>
          </a:p>
        </p:txBody>
      </p:sp>
      <p:pic>
        <p:nvPicPr>
          <p:cNvPr id="1026" name="Picture 2" descr="C:\Users\jdevine\Pictures\Farming STEMterprise\bean life cycl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06767" y="1960096"/>
            <a:ext cx="3441762" cy="36047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1127701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251520" y="517365"/>
            <a:ext cx="8640960" cy="5760640"/>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611560" y="836711"/>
            <a:ext cx="6552728" cy="4955203"/>
          </a:xfrm>
          <a:prstGeom prst="rect">
            <a:avLst/>
          </a:prstGeom>
          <a:noFill/>
          <a:ln>
            <a:noFill/>
          </a:ln>
        </p:spPr>
        <p:txBody>
          <a:bodyPr wrap="square" rtlCol="0">
            <a:spAutoFit/>
          </a:bodyPr>
          <a:lstStyle/>
          <a:p>
            <a:pPr algn="ctr"/>
            <a:r>
              <a:rPr lang="en-GB" sz="4000" b="1" dirty="0">
                <a:solidFill>
                  <a:srgbClr val="E85803"/>
                </a:solidFill>
                <a:latin typeface="Tahoma" panose="020B0604030504040204" pitchFamily="34" charset="0"/>
              </a:rPr>
              <a:t>The lifecycle of a bean</a:t>
            </a:r>
          </a:p>
          <a:p>
            <a:pPr algn="ctr"/>
            <a:endParaRPr lang="en-GB" sz="4000" b="1" dirty="0">
              <a:solidFill>
                <a:srgbClr val="FF3399"/>
              </a:solidFill>
              <a:latin typeface="Tahoma" panose="020B0604030504040204" pitchFamily="34" charset="0"/>
            </a:endParaRPr>
          </a:p>
          <a:p>
            <a:pPr algn="ctr"/>
            <a:endParaRPr lang="en-GB" sz="2400" dirty="0">
              <a:solidFill>
                <a:schemeClr val="accent1"/>
              </a:solidFill>
              <a:latin typeface="Tahoma" panose="020B0604030504040204" pitchFamily="34" charset="0"/>
              <a:hlinkClick r:id="rId3"/>
            </a:endParaRPr>
          </a:p>
          <a:p>
            <a:pPr algn="ctr"/>
            <a:endParaRPr lang="en-GB" sz="2400" dirty="0">
              <a:solidFill>
                <a:schemeClr val="accent1"/>
              </a:solidFill>
              <a:latin typeface="Tahoma" panose="020B0604030504040204" pitchFamily="34" charset="0"/>
              <a:hlinkClick r:id="rId3"/>
            </a:endParaRPr>
          </a:p>
          <a:p>
            <a:pPr algn="ctr"/>
            <a:r>
              <a:rPr lang="en-GB" sz="2400" dirty="0">
                <a:solidFill>
                  <a:schemeClr val="accent1"/>
                </a:solidFill>
                <a:latin typeface="Tahoma" panose="020B0604030504040204" pitchFamily="34" charset="0"/>
                <a:hlinkClick r:id="rId3"/>
              </a:rPr>
              <a:t>https://www.youtube.com/watch?v=w77zPAtVTuI</a:t>
            </a:r>
            <a:endParaRPr lang="en-GB" sz="2400" dirty="0">
              <a:solidFill>
                <a:schemeClr val="accent1"/>
              </a:solidFill>
              <a:latin typeface="Tahoma" panose="020B0604030504040204" pitchFamily="34" charset="0"/>
            </a:endParaRPr>
          </a:p>
          <a:p>
            <a:pPr algn="ctr"/>
            <a:endParaRPr lang="en-GB" sz="4000" dirty="0">
              <a:solidFill>
                <a:schemeClr val="accent1"/>
              </a:solidFill>
              <a:latin typeface="Tahoma" panose="020B0604030504040204" pitchFamily="34" charset="0"/>
            </a:endParaRPr>
          </a:p>
          <a:p>
            <a:pPr algn="ctr"/>
            <a:endParaRPr lang="en-GB" sz="2400" b="1" dirty="0">
              <a:solidFill>
                <a:srgbClr val="FF0000"/>
              </a:solidFill>
              <a:latin typeface="Tahoma" panose="020B0604030504040204" pitchFamily="34" charset="0"/>
            </a:endParaRPr>
          </a:p>
          <a:p>
            <a:pPr algn="ctr"/>
            <a:endParaRPr lang="en-GB" sz="2000" dirty="0">
              <a:solidFill>
                <a:srgbClr val="4F81BD"/>
              </a:solidFill>
              <a:latin typeface="Tahoma" panose="020B0604030504040204" pitchFamily="34" charset="0"/>
            </a:endParaRPr>
          </a:p>
          <a:p>
            <a:pPr algn="ctr"/>
            <a:endParaRPr lang="en-GB" sz="2000" dirty="0">
              <a:solidFill>
                <a:schemeClr val="accent1"/>
              </a:solidFill>
              <a:latin typeface="Tahoma" panose="020B0604030504040204" pitchFamily="34" charset="0"/>
            </a:endParaRPr>
          </a:p>
          <a:p>
            <a:pPr algn="ctr"/>
            <a:endParaRPr lang="en-GB" dirty="0">
              <a:solidFill>
                <a:srgbClr val="4F81BD"/>
              </a:solidFill>
              <a:latin typeface="Tahoma" panose="020B0604030504040204" pitchFamily="34" charset="0"/>
            </a:endParaRPr>
          </a:p>
          <a:p>
            <a:pPr algn="ctr"/>
            <a:endParaRPr lang="en-GB" dirty="0">
              <a:solidFill>
                <a:srgbClr val="4F81BD"/>
              </a:solidFill>
              <a:latin typeface="Tahoma" panose="020B060403050404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32240" y="0"/>
            <a:ext cx="28829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1587821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539552" y="476672"/>
            <a:ext cx="8064895" cy="5760640"/>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991617" y="1253791"/>
            <a:ext cx="7272808" cy="2862322"/>
          </a:xfrm>
          <a:prstGeom prst="rect">
            <a:avLst/>
          </a:prstGeom>
          <a:noFill/>
          <a:ln>
            <a:noFill/>
          </a:ln>
        </p:spPr>
        <p:txBody>
          <a:bodyPr wrap="square" rtlCol="0">
            <a:spAutoFit/>
          </a:bodyPr>
          <a:lstStyle/>
          <a:p>
            <a:pPr algn="ctr"/>
            <a:r>
              <a:rPr lang="en-GB" sz="2400" dirty="0">
                <a:latin typeface="Tahoma" panose="020B0604030504040204" pitchFamily="34" charset="0"/>
              </a:rPr>
              <a:t>We are going to be growing our own ingredients to use to make a lunchtime food product for our farm shop businesses but first, we need to think of a business name.</a:t>
            </a:r>
          </a:p>
          <a:p>
            <a:pPr algn="ctr"/>
            <a:endParaRPr lang="en-GB" sz="2800" dirty="0">
              <a:solidFill>
                <a:srgbClr val="00B050"/>
              </a:solidFill>
              <a:latin typeface="Tahoma" panose="020B0604030504040204" pitchFamily="34" charset="0"/>
            </a:endParaRPr>
          </a:p>
          <a:p>
            <a:pPr algn="ctr"/>
            <a:r>
              <a:rPr lang="en-GB" sz="2800" dirty="0">
                <a:solidFill>
                  <a:srgbClr val="E85803"/>
                </a:solidFill>
                <a:latin typeface="Tahoma" panose="020B0604030504040204" pitchFamily="34" charset="0"/>
              </a:rPr>
              <a:t>You have 5 minutes to think of a name for your business.</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pic>
        <p:nvPicPr>
          <p:cNvPr id="7" name="Picture 6" descr="A group of people raising their hands&#10;&#10;Description automatically generated with medium confidence">
            <a:extLst>
              <a:ext uri="{FF2B5EF4-FFF2-40B4-BE49-F238E27FC236}">
                <a16:creationId xmlns:a16="http://schemas.microsoft.com/office/drawing/2014/main" id="{44824C3D-82C1-42D9-BF76-150454461E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4071" y="4197424"/>
            <a:ext cx="3275856" cy="2183904"/>
          </a:xfrm>
          <a:prstGeom prst="ellipse">
            <a:avLst/>
          </a:prstGeom>
        </p:spPr>
      </p:pic>
    </p:spTree>
    <p:extLst>
      <p:ext uri="{BB962C8B-B14F-4D97-AF65-F5344CB8AC3E}">
        <p14:creationId xmlns:p14="http://schemas.microsoft.com/office/powerpoint/2010/main" val="91218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539552" y="908720"/>
            <a:ext cx="8064895" cy="5328592"/>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971599" y="1359723"/>
            <a:ext cx="7272808" cy="2492990"/>
          </a:xfrm>
          <a:prstGeom prst="rect">
            <a:avLst/>
          </a:prstGeom>
          <a:noFill/>
          <a:ln>
            <a:noFill/>
          </a:ln>
        </p:spPr>
        <p:txBody>
          <a:bodyPr wrap="square" rtlCol="0">
            <a:spAutoFit/>
          </a:bodyPr>
          <a:lstStyle/>
          <a:p>
            <a:pPr algn="ctr"/>
            <a:r>
              <a:rPr lang="en-GB" sz="2400" dirty="0">
                <a:latin typeface="Tahoma" panose="020B0604030504040204" pitchFamily="34" charset="0"/>
              </a:rPr>
              <a:t>Now, to help us set up our farm shop business, we will learn about where our food comes from and the different jobs that the parts of plants do.</a:t>
            </a:r>
          </a:p>
          <a:p>
            <a:pPr algn="ctr"/>
            <a:endParaRPr lang="en-GB" sz="2800" dirty="0">
              <a:solidFill>
                <a:srgbClr val="00B050"/>
              </a:solidFill>
              <a:latin typeface="Tahoma" panose="020B0604030504040204" pitchFamily="34" charset="0"/>
            </a:endParaRPr>
          </a:p>
          <a:p>
            <a:pPr algn="ctr"/>
            <a:r>
              <a:rPr lang="en-GB" sz="2800" b="1" dirty="0">
                <a:solidFill>
                  <a:srgbClr val="E85803"/>
                </a:solidFill>
                <a:latin typeface="Tahoma" panose="020B0604030504040204" pitchFamily="34" charset="0"/>
              </a:rPr>
              <a:t>Talk to your group: </a:t>
            </a:r>
            <a:r>
              <a:rPr lang="en-GB" sz="2800" dirty="0">
                <a:solidFill>
                  <a:srgbClr val="E85803"/>
                </a:solidFill>
                <a:latin typeface="Tahoma" panose="020B0604030504040204" pitchFamily="34" charset="0"/>
              </a:rPr>
              <a:t>what  ingredients can we grow ourselves?</a:t>
            </a: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71800" y="3861048"/>
            <a:ext cx="3312368" cy="220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37582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539552" y="908720"/>
            <a:ext cx="8064895" cy="4392488"/>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971599" y="1124744"/>
            <a:ext cx="7272808" cy="1384995"/>
          </a:xfrm>
          <a:prstGeom prst="rect">
            <a:avLst/>
          </a:prstGeom>
          <a:noFill/>
          <a:ln>
            <a:noFill/>
          </a:ln>
        </p:spPr>
        <p:txBody>
          <a:bodyPr wrap="square" rtlCol="0">
            <a:spAutoFit/>
          </a:bodyPr>
          <a:lstStyle/>
          <a:p>
            <a:pPr algn="ctr"/>
            <a:r>
              <a:rPr lang="en-GB" sz="2800" b="1" dirty="0">
                <a:solidFill>
                  <a:srgbClr val="E85803"/>
                </a:solidFill>
                <a:latin typeface="Tahoma" panose="020B0604030504040204" pitchFamily="34" charset="0"/>
              </a:rPr>
              <a:t>Which ingredients can we grow ourselves?</a:t>
            </a:r>
          </a:p>
          <a:p>
            <a:pPr algn="ctr"/>
            <a:endParaRPr lang="en-GB" sz="2800" dirty="0">
              <a:solidFill>
                <a:srgbClr val="FF0000"/>
              </a:solidFill>
              <a:latin typeface="Tahoma" panose="020B0604030504040204" pitchFamily="34" charset="0"/>
            </a:endParaRP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9552" y="3528963"/>
            <a:ext cx="2088232" cy="312946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33409" y="2315342"/>
            <a:ext cx="2051650" cy="323919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35896" y="4581127"/>
            <a:ext cx="3024335" cy="238254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2160" y="3584158"/>
            <a:ext cx="3278002" cy="218824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67945" y="2315342"/>
            <a:ext cx="3074642" cy="204976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398377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539552" y="908720"/>
            <a:ext cx="8064895" cy="4896544"/>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935595" y="1124744"/>
            <a:ext cx="7272808" cy="4093428"/>
          </a:xfrm>
          <a:prstGeom prst="rect">
            <a:avLst/>
          </a:prstGeom>
          <a:noFill/>
          <a:ln>
            <a:noFill/>
          </a:ln>
        </p:spPr>
        <p:txBody>
          <a:bodyPr wrap="square" rtlCol="0">
            <a:spAutoFit/>
          </a:bodyPr>
          <a:lstStyle/>
          <a:p>
            <a:pPr algn="ctr"/>
            <a:r>
              <a:rPr lang="en-GB" sz="3200" dirty="0">
                <a:solidFill>
                  <a:srgbClr val="E85803"/>
                </a:solidFill>
                <a:latin typeface="Tahoma" panose="020B0604030504040204" pitchFamily="34" charset="0"/>
              </a:rPr>
              <a:t>Many fruit and vegetables can be grown in this country from seeds.</a:t>
            </a:r>
          </a:p>
          <a:p>
            <a:pPr algn="ctr"/>
            <a:endParaRPr lang="en-GB" sz="2800" dirty="0">
              <a:latin typeface="Tahoma" panose="020B0604030504040204" pitchFamily="34" charset="0"/>
            </a:endParaRPr>
          </a:p>
          <a:p>
            <a:pPr algn="ctr"/>
            <a:r>
              <a:rPr lang="en-GB" sz="2800" b="1" dirty="0">
                <a:latin typeface="Tahoma" panose="020B0604030504040204" pitchFamily="34" charset="0"/>
              </a:rPr>
              <a:t>Talk to your business group: </a:t>
            </a:r>
            <a:r>
              <a:rPr lang="en-GB" sz="2800" dirty="0">
                <a:latin typeface="Tahoma" panose="020B0604030504040204" pitchFamily="34" charset="0"/>
              </a:rPr>
              <a:t>can you name any?</a:t>
            </a:r>
          </a:p>
          <a:p>
            <a:pPr algn="ctr"/>
            <a:endParaRPr lang="en-GB" sz="2800" dirty="0">
              <a:latin typeface="Tahoma" panose="020B0604030504040204" pitchFamily="34" charset="0"/>
            </a:endParaRPr>
          </a:p>
          <a:p>
            <a:pPr algn="ctr"/>
            <a:r>
              <a:rPr lang="en-GB" sz="2800" dirty="0">
                <a:latin typeface="Tahoma" panose="020B0604030504040204" pitchFamily="34" charset="0"/>
              </a:rPr>
              <a:t>Why can’t we grow all types of fruit and vegetables in the UK?</a:t>
            </a:r>
          </a:p>
          <a:p>
            <a:pPr algn="ctr"/>
            <a:endParaRPr lang="en-GB" sz="2800" dirty="0">
              <a:solidFill>
                <a:schemeClr val="accent1"/>
              </a:solidFill>
              <a:latin typeface="Tahoma" panose="020B0604030504040204" pitchFamily="34"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793800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51520" y="332656"/>
            <a:ext cx="8568952" cy="5616624"/>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95536" y="563190"/>
            <a:ext cx="8280920" cy="5262979"/>
          </a:xfrm>
          <a:prstGeom prst="rect">
            <a:avLst/>
          </a:prstGeom>
          <a:noFill/>
          <a:ln>
            <a:noFill/>
          </a:ln>
        </p:spPr>
        <p:txBody>
          <a:bodyPr wrap="square" rtlCol="0">
            <a:spAutoFit/>
          </a:bodyPr>
          <a:lstStyle/>
          <a:p>
            <a:pPr algn="ctr"/>
            <a:r>
              <a:rPr lang="en-GB" sz="2000" b="1" dirty="0">
                <a:solidFill>
                  <a:srgbClr val="E85803"/>
                </a:solidFill>
                <a:latin typeface="Tahoma" panose="020B0604030504040204" pitchFamily="34" charset="0"/>
              </a:rPr>
              <a:t>British fruit &amp; vegetables grown from seeds:</a:t>
            </a:r>
          </a:p>
          <a:p>
            <a:pPr algn="ctr"/>
            <a:endParaRPr lang="en-GB" sz="2400" dirty="0">
              <a:solidFill>
                <a:srgbClr val="E85803"/>
              </a:solidFill>
              <a:latin typeface="Tahoma" panose="020B0604030504040204" pitchFamily="34" charset="0"/>
            </a:endParaRPr>
          </a:p>
          <a:p>
            <a:pPr marL="342900" indent="-342900" algn="ctr">
              <a:buFontTx/>
              <a:buChar char="-"/>
            </a:pPr>
            <a:r>
              <a:rPr lang="en-GB" sz="2000" dirty="0">
                <a:latin typeface="Tahoma" panose="020B0604030504040204" pitchFamily="34" charset="0"/>
              </a:rPr>
              <a:t>Lettuce</a:t>
            </a:r>
          </a:p>
          <a:p>
            <a:pPr marL="342900" indent="-342900" algn="ctr">
              <a:buFontTx/>
              <a:buChar char="-"/>
            </a:pPr>
            <a:r>
              <a:rPr lang="en-GB" sz="2000" dirty="0">
                <a:latin typeface="Tahoma" panose="020B0604030504040204" pitchFamily="34" charset="0"/>
              </a:rPr>
              <a:t>Tomatoes</a:t>
            </a:r>
          </a:p>
          <a:p>
            <a:pPr marL="342900" indent="-342900" algn="ctr">
              <a:buFontTx/>
              <a:buChar char="-"/>
            </a:pPr>
            <a:r>
              <a:rPr lang="en-GB" sz="2000" dirty="0">
                <a:latin typeface="Tahoma" panose="020B0604030504040204" pitchFamily="34" charset="0"/>
              </a:rPr>
              <a:t>Radishes</a:t>
            </a:r>
          </a:p>
          <a:p>
            <a:pPr marL="342900" indent="-342900" algn="ctr">
              <a:buFontTx/>
              <a:buChar char="-"/>
            </a:pPr>
            <a:r>
              <a:rPr lang="en-GB" sz="2000" dirty="0">
                <a:latin typeface="Tahoma" panose="020B0604030504040204" pitchFamily="34" charset="0"/>
              </a:rPr>
              <a:t>Carrots</a:t>
            </a:r>
          </a:p>
          <a:p>
            <a:pPr marL="342900" indent="-342900" algn="ctr">
              <a:buFontTx/>
              <a:buChar char="-"/>
            </a:pPr>
            <a:r>
              <a:rPr lang="en-GB" sz="2000" dirty="0">
                <a:latin typeface="Tahoma" panose="020B0604030504040204" pitchFamily="34" charset="0"/>
              </a:rPr>
              <a:t>Beans</a:t>
            </a:r>
          </a:p>
          <a:p>
            <a:pPr marL="342900" indent="-342900" algn="ctr">
              <a:buFontTx/>
              <a:buChar char="-"/>
            </a:pPr>
            <a:r>
              <a:rPr lang="en-GB" sz="2000" dirty="0">
                <a:latin typeface="Tahoma" panose="020B0604030504040204" pitchFamily="34" charset="0"/>
              </a:rPr>
              <a:t>Peas</a:t>
            </a:r>
          </a:p>
          <a:p>
            <a:pPr marL="342900" indent="-342900" algn="ctr">
              <a:buFontTx/>
              <a:buChar char="-"/>
            </a:pPr>
            <a:r>
              <a:rPr lang="en-GB" sz="2000" dirty="0">
                <a:latin typeface="Tahoma" panose="020B0604030504040204" pitchFamily="34" charset="0"/>
              </a:rPr>
              <a:t>Spinach</a:t>
            </a:r>
          </a:p>
          <a:p>
            <a:pPr marL="342900" indent="-342900" algn="ctr">
              <a:buFontTx/>
              <a:buChar char="-"/>
            </a:pPr>
            <a:r>
              <a:rPr lang="en-GB" sz="2000" dirty="0">
                <a:latin typeface="Tahoma" panose="020B0604030504040204" pitchFamily="34" charset="0"/>
              </a:rPr>
              <a:t>Pumpkins</a:t>
            </a:r>
          </a:p>
          <a:p>
            <a:pPr marL="342900" indent="-342900" algn="ctr">
              <a:buFontTx/>
              <a:buChar char="-"/>
            </a:pPr>
            <a:r>
              <a:rPr lang="en-GB" sz="2000" dirty="0">
                <a:latin typeface="Tahoma" panose="020B0604030504040204" pitchFamily="34" charset="0"/>
              </a:rPr>
              <a:t>Cucumbers</a:t>
            </a:r>
          </a:p>
          <a:p>
            <a:pPr marL="342900" indent="-342900" algn="ctr">
              <a:buFontTx/>
              <a:buChar char="-"/>
            </a:pPr>
            <a:r>
              <a:rPr lang="en-GB" sz="2000" dirty="0">
                <a:latin typeface="Tahoma" panose="020B0604030504040204" pitchFamily="34" charset="0"/>
              </a:rPr>
              <a:t>Strawberries</a:t>
            </a:r>
          </a:p>
          <a:p>
            <a:pPr marL="342900" indent="-342900" algn="ctr">
              <a:buFontTx/>
              <a:buChar char="-"/>
            </a:pPr>
            <a:r>
              <a:rPr lang="en-GB" sz="2000" dirty="0">
                <a:latin typeface="Tahoma" panose="020B0604030504040204" pitchFamily="34" charset="0"/>
              </a:rPr>
              <a:t>Blackberries</a:t>
            </a:r>
          </a:p>
          <a:p>
            <a:pPr marL="342900" indent="-342900" algn="ctr">
              <a:buFontTx/>
              <a:buChar char="-"/>
            </a:pPr>
            <a:r>
              <a:rPr lang="en-GB" sz="2000" dirty="0">
                <a:latin typeface="Tahoma" panose="020B0604030504040204" pitchFamily="34" charset="0"/>
              </a:rPr>
              <a:t>Rhubarb</a:t>
            </a:r>
          </a:p>
          <a:p>
            <a:pPr marL="342900" indent="-342900" algn="ctr">
              <a:buFontTx/>
              <a:buChar char="-"/>
            </a:pPr>
            <a:endParaRPr lang="en-GB" sz="1400" dirty="0">
              <a:solidFill>
                <a:schemeClr val="accent1"/>
              </a:solidFill>
              <a:latin typeface="Tahoma" panose="020B0604030504040204" pitchFamily="34" charset="0"/>
            </a:endParaRPr>
          </a:p>
          <a:p>
            <a:pPr marL="342900" indent="-342900" algn="ctr">
              <a:buFontTx/>
              <a:buChar char="-"/>
            </a:pPr>
            <a:endParaRPr lang="en-GB" sz="1400" dirty="0">
              <a:solidFill>
                <a:schemeClr val="accent1"/>
              </a:solidFill>
              <a:latin typeface="Tahoma" panose="020B0604030504040204" pitchFamily="34" charset="0"/>
            </a:endParaRPr>
          </a:p>
          <a:p>
            <a:pPr marL="342900" indent="-342900" algn="ctr">
              <a:buFontTx/>
              <a:buChar char="-"/>
            </a:pPr>
            <a:endParaRPr lang="en-GB" sz="2400" dirty="0">
              <a:solidFill>
                <a:schemeClr val="accent1"/>
              </a:solidFill>
              <a:latin typeface="Tahoma" panose="020B0604030504040204" pitchFamily="34" charset="0"/>
            </a:endParaRPr>
          </a:p>
        </p:txBody>
      </p:sp>
      <p:pic>
        <p:nvPicPr>
          <p:cNvPr id="7171"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1082918">
            <a:off x="64243" y="1859334"/>
            <a:ext cx="1859157" cy="279380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6063253" y="3989791"/>
            <a:ext cx="2217739" cy="31375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664873">
            <a:off x="7358430" y="1894042"/>
            <a:ext cx="1973995" cy="296099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5357208">
            <a:off x="1372371" y="3839562"/>
            <a:ext cx="2005480" cy="298560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93008" y="1196752"/>
            <a:ext cx="1986903" cy="282061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6982184">
            <a:off x="5112256" y="1374228"/>
            <a:ext cx="2802237" cy="210167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350376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654" y="1997034"/>
            <a:ext cx="9160718" cy="484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 Diagonal Corner Rectangle 3"/>
          <p:cNvSpPr/>
          <p:nvPr/>
        </p:nvSpPr>
        <p:spPr>
          <a:xfrm>
            <a:off x="-612576" y="0"/>
            <a:ext cx="10369152" cy="4941168"/>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extBox 4"/>
          <p:cNvSpPr txBox="1"/>
          <p:nvPr/>
        </p:nvSpPr>
        <p:spPr>
          <a:xfrm>
            <a:off x="467544" y="561030"/>
            <a:ext cx="8136904" cy="4185761"/>
          </a:xfrm>
          <a:prstGeom prst="rect">
            <a:avLst/>
          </a:prstGeom>
          <a:noFill/>
          <a:ln>
            <a:noFill/>
          </a:ln>
        </p:spPr>
        <p:txBody>
          <a:bodyPr wrap="square" rtlCol="0">
            <a:spAutoFit/>
          </a:bodyPr>
          <a:lstStyle/>
          <a:p>
            <a:pPr algn="ctr"/>
            <a:r>
              <a:rPr lang="en-GB" sz="3600" b="1" dirty="0">
                <a:solidFill>
                  <a:srgbClr val="E85803"/>
                </a:solidFill>
                <a:latin typeface="Tahoma" panose="020B0604030504040204" pitchFamily="34" charset="0"/>
              </a:rPr>
              <a:t>Seasonality</a:t>
            </a:r>
          </a:p>
          <a:p>
            <a:pPr algn="ctr"/>
            <a:endParaRPr lang="en-GB" sz="3200" dirty="0">
              <a:solidFill>
                <a:srgbClr val="FF0000"/>
              </a:solidFill>
              <a:latin typeface="Tahoma" panose="020B0604030504040204" pitchFamily="34" charset="0"/>
            </a:endParaRPr>
          </a:p>
          <a:p>
            <a:pPr algn="ctr"/>
            <a:r>
              <a:rPr lang="en-GB" sz="2000" dirty="0">
                <a:latin typeface="Tahoma" panose="020B0604030504040204" pitchFamily="34" charset="0"/>
              </a:rPr>
              <a:t>Different fruit and vegetables grow and can be harvested at different times of the year. </a:t>
            </a:r>
          </a:p>
          <a:p>
            <a:pPr algn="ctr"/>
            <a:r>
              <a:rPr lang="en-GB" sz="2000" b="1" dirty="0">
                <a:latin typeface="Tahoma" panose="020B0604030504040204" pitchFamily="34" charset="0"/>
              </a:rPr>
              <a:t>Eating foods when they are in season means that we can support British farmers and growers by buying their produce.</a:t>
            </a:r>
          </a:p>
          <a:p>
            <a:pPr algn="ctr"/>
            <a:endParaRPr lang="en-GB" sz="2000" dirty="0">
              <a:latin typeface="Tahoma" panose="020B0604030504040204" pitchFamily="34" charset="0"/>
            </a:endParaRPr>
          </a:p>
          <a:p>
            <a:pPr algn="ctr"/>
            <a:r>
              <a:rPr lang="en-GB" sz="2000" dirty="0">
                <a:latin typeface="Tahoma" panose="020B0604030504040204" pitchFamily="34" charset="0"/>
              </a:rPr>
              <a:t>If we want to buy food that is not in season in Britain, it has to be imported from other countries. The further our food travels, the more of a negative impact it has on the environment.</a:t>
            </a:r>
          </a:p>
          <a:p>
            <a:pPr marL="342900" indent="-342900" algn="ctr">
              <a:buFontTx/>
              <a:buChar char="-"/>
            </a:pPr>
            <a:endParaRPr lang="en-GB" sz="1400" dirty="0">
              <a:solidFill>
                <a:srgbClr val="4F81BD"/>
              </a:solidFill>
              <a:latin typeface="Tahoma" panose="020B0604030504040204" pitchFamily="34" charset="0"/>
            </a:endParaRPr>
          </a:p>
          <a:p>
            <a:pPr marL="342900" indent="-342900" algn="ctr">
              <a:buFontTx/>
              <a:buChar char="-"/>
            </a:pPr>
            <a:endParaRPr lang="en-GB" sz="2400" dirty="0">
              <a:solidFill>
                <a:srgbClr val="4F81BD"/>
              </a:solidFill>
              <a:latin typeface="Tahoma" panose="020B060403050404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237288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51520" y="332656"/>
            <a:ext cx="8568952" cy="6192688"/>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115616" y="640792"/>
            <a:ext cx="6912768" cy="954107"/>
          </a:xfrm>
          <a:prstGeom prst="rect">
            <a:avLst/>
          </a:prstGeom>
          <a:noFill/>
          <a:ln>
            <a:noFill/>
          </a:ln>
        </p:spPr>
        <p:txBody>
          <a:bodyPr wrap="square" rtlCol="0">
            <a:spAutoFit/>
          </a:bodyPr>
          <a:lstStyle/>
          <a:p>
            <a:pPr algn="ctr"/>
            <a:r>
              <a:rPr lang="en-GB" sz="2800" b="1" dirty="0">
                <a:solidFill>
                  <a:srgbClr val="E85803"/>
                </a:solidFill>
                <a:latin typeface="Tahoma" panose="020B0604030504040204" pitchFamily="34" charset="0"/>
              </a:rPr>
              <a:t>Supporting British farmers and growers</a:t>
            </a:r>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76234" y="1772816"/>
            <a:ext cx="5719524" cy="4505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260211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6270</TotalTime>
  <Words>1151</Words>
  <Application>Microsoft Office PowerPoint</Application>
  <PresentationFormat>On-screen Show (4:3)</PresentationFormat>
  <Paragraphs>143</Paragraphs>
  <Slides>26</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Tahoma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Farming STEMterprise</dc:title>
  <dc:creator>Jennie Devine</dc:creator>
  <cp:lastModifiedBy>Jennie Devine</cp:lastModifiedBy>
  <cp:revision>103</cp:revision>
  <dcterms:created xsi:type="dcterms:W3CDTF">2018-09-13T13:46:50Z</dcterms:created>
  <dcterms:modified xsi:type="dcterms:W3CDTF">2022-02-02T16:17:21Z</dcterms:modified>
</cp:coreProperties>
</file>